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4630400" cy="8229600"/>
  <p:notesSz cx="8229600" cy="1463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59" d="100"/>
          <a:sy n="59" d="100"/>
        </p:scale>
        <p:origin x="7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2296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28C2E-0F6E-4A46-8256-A7D59A5FE3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346836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23EF87-F62F-471B-8F08-95FF74443F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4322446"/>
            <a:ext cx="10972800" cy="1986914"/>
          </a:xfrm>
        </p:spPr>
        <p:txBody>
          <a:bodyPr/>
          <a:lstStyle>
            <a:lvl1pPr marL="0" indent="0" algn="ctr">
              <a:buNone/>
              <a:defRPr sz="288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CD33F-70E4-4B6B-BE07-EE9E4C5D5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2BF3F-3D9D-4E04-B1A9-453C57640266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A7F973-C3A1-4E78-8731-9FE979684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44F6C7-C2FE-4217-8B67-4F396E210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41BE-0776-415D-88D3-8D4EAF07C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4663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39F0A-0DB1-47D0-A39D-80D4E2CBD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73123C-FDD9-4204-974B-FD646D782C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0EB35-C046-4C0D-A803-9288C11BD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2BF3F-3D9D-4E04-B1A9-453C57640266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71DA6-F2B6-4D62-8E1B-E8AA984A7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0B24E-C97C-4CD3-9B31-A3A400DF6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41BE-0776-415D-88D3-8D4EAF07C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19130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DE26D1-113B-4F40-8507-C463AFDE98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4AFA2-BF1C-49D7-B193-5CAE896A3D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9D802-6671-41FF-9A3E-61A9B5465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2BF3F-3D9D-4E04-B1A9-453C57640266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A9BDE-9289-463E-BF23-5345ED37C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CD143-C097-4A99-BCCB-0CA1AB946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41BE-0776-415D-88D3-8D4EAF07C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98461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31557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45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3628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61249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84677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448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8AE77-F8A8-45A0-913F-3E34A3AA4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47CD8-CF4F-46E4-B2D8-56FFAE6C9E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606327-2010-4632-A14C-5A9497005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2BF3F-3D9D-4E04-B1A9-453C57640266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5B166-58B5-4874-A47A-404A5DDF1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0A633A-1E48-4A29-B89C-5D99D623C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41BE-0776-415D-88D3-8D4EAF07C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14657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F708E-D8F5-4337-9C62-FC5182BCD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FE2B16-7CB7-4377-B838-29325B071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D1971-7386-46BB-A312-DEB915376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2BF3F-3D9D-4E04-B1A9-453C57640266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A9627D-1FA1-458C-AC19-E09741556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75A21-AE35-47BD-848B-10A0F3333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41BE-0776-415D-88D3-8D4EAF07C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81986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8022B-A7EF-47D6-BC52-4D60E3C4E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940DC0-19C2-46DB-9D6E-F93989C4A2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E91B49-5A0C-4D63-AC26-DD37AF5F6E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FD0C01-092E-4543-B731-074CC47D1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2BF3F-3D9D-4E04-B1A9-453C57640266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284911-49D2-4927-9A2F-005EC90E8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AC6E5B-FCCC-4968-ADDD-823D601EF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41BE-0776-415D-88D3-8D4EAF07C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8645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753A2-4924-4E3F-893F-40B6E48CC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CE65E-9EAE-400E-86C0-0CC671C2C2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76882C-3890-4855-BB47-8FB9C6ED1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371306-473C-4863-9E19-21F754593C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8EF92A-2856-4DB7-970F-A17E697A27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AE399A-BD04-458E-8C3E-787BF4341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2BF3F-3D9D-4E04-B1A9-453C57640266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C33573-9EC3-4B4D-BA1B-B15002A7C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5F2BB0-5AEC-4515-B07E-A4A47A47A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41BE-0776-415D-88D3-8D4EAF07C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2674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1DD70-02BA-4D69-8BA7-7E6EE8B41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02C1DC-4DB9-4317-9667-1EFB06997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2BF3F-3D9D-4E04-B1A9-453C57640266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730995-F4D3-460C-A36D-5E1A63A3F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A0A213-F131-48EF-8C5C-94B1E5B40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41BE-0776-415D-88D3-8D4EAF07C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1646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0FB624-8477-4DE5-BF9B-214232AC1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2BF3F-3D9D-4E04-B1A9-453C57640266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F0C39F-B0CD-4269-999B-8337ADC73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DFA545-C912-4601-B88F-0FD333688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41BE-0776-415D-88D3-8D4EAF07C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67530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2F7FB-EA07-482B-BD82-5E910237E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E97C7-86D5-47BB-98D6-A9B8DC9E1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934F92-1AA3-47EB-B9F8-F2395B8806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C04FFA-4A48-4ABA-97FE-10B0FB8E6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2BF3F-3D9D-4E04-B1A9-453C57640266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14448A-2FEE-4E0C-84DD-20B756F50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9ACDE1-5C76-4DED-B779-3588C21A9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41BE-0776-415D-88D3-8D4EAF07C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58492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CB48F-F23A-4DF1-9A7C-78EAAF51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922EC4-659A-496A-9F62-40ED9FE847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8DF29B-4231-468E-A030-0A3E21FFC1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DA9BA3-B1EF-4EB1-B25B-A38DFBA35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2BF3F-3D9D-4E04-B1A9-453C57640266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4D7B8A-7B68-488D-9D1F-55933FA78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B869F1-9842-4D65-8055-07FCACE92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D41BE-0776-415D-88D3-8D4EAF07C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76880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24850D-086B-4E43-9DFD-9A191FF57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D5912-E4A8-47C9-8A67-BE41FE937B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A324C-131D-44C9-957C-5E730E8170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2BF3F-3D9D-4E04-B1A9-453C57640266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DCBFC9-979A-4078-839B-B06340F89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20AF1-C239-4AF8-B30C-934DAD1EEA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D41BE-0776-415D-88D3-8D4EAF07C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5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</p:sldLayoutIdLst>
  <p:hf sldNum="0"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36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2365534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PHP मा Conditional Statements</a:t>
            </a:r>
            <a:endParaRPr lang="en-US" sz="4450" dirty="0"/>
          </a:p>
        </p:txBody>
      </p:sp>
      <p:sp>
        <p:nvSpPr>
          <p:cNvPr id="4" name="Text 1"/>
          <p:cNvSpPr/>
          <p:nvPr/>
        </p:nvSpPr>
        <p:spPr>
          <a:xfrm>
            <a:off x="6280190" y="4123253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PHP मा सर्तहरू अनुसार कोडको प्रवाह नियन्त्रण गर्न सकिन्छ। विभिन्न conditional statements प्रयोग गरिन्छ। प्रोग्रामलाई विभिन्न अवस्थाहरूमा फरक-फरक कार्यहरू गर्न अनुमति दिन्छन्।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6280190" y="5484019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7810" y="5491639"/>
            <a:ext cx="347663" cy="3476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756440" y="5467112"/>
            <a:ext cx="2688312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kern="0" spc="-36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by Rajkumar Thakur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79296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if Statement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045976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if statement ले सर्त सत्य भएमा कोड कार्यान्वयन गर्छ।</a:t>
            </a:r>
            <a:endParaRPr lang="en-US" sz="1750" dirty="0"/>
          </a:p>
        </p:txBody>
      </p:sp>
      <p:sp>
        <p:nvSpPr>
          <p:cNvPr id="4" name="Shape 2"/>
          <p:cNvSpPr/>
          <p:nvPr/>
        </p:nvSpPr>
        <p:spPr>
          <a:xfrm>
            <a:off x="793790" y="3664029"/>
            <a:ext cx="6244709" cy="2517458"/>
          </a:xfrm>
          <a:prstGeom prst="roundRect">
            <a:avLst>
              <a:gd name="adj" fmla="val 3784"/>
            </a:avLst>
          </a:prstGeom>
          <a:solidFill>
            <a:srgbClr val="DADBF1"/>
          </a:solidFill>
          <a:ln/>
        </p:spPr>
      </p:sp>
      <p:sp>
        <p:nvSpPr>
          <p:cNvPr id="5" name="Shape 3"/>
          <p:cNvSpPr/>
          <p:nvPr/>
        </p:nvSpPr>
        <p:spPr>
          <a:xfrm>
            <a:off x="782479" y="3664029"/>
            <a:ext cx="6267331" cy="2517458"/>
          </a:xfrm>
          <a:prstGeom prst="roundRect">
            <a:avLst>
              <a:gd name="adj" fmla="val 1352"/>
            </a:avLst>
          </a:prstGeom>
          <a:solidFill>
            <a:srgbClr val="DADBF1"/>
          </a:solidFill>
          <a:ln/>
        </p:spPr>
      </p:sp>
      <p:sp>
        <p:nvSpPr>
          <p:cNvPr id="6" name="Text 4"/>
          <p:cNvSpPr/>
          <p:nvPr/>
        </p:nvSpPr>
        <p:spPr>
          <a:xfrm>
            <a:off x="1009293" y="3834051"/>
            <a:ext cx="5813703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highlight>
                  <a:srgbClr val="DADBF1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&lt;?php</a:t>
            </a:r>
            <a:endParaRPr lang="en-US" sz="1750" dirty="0"/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highlight>
                  <a:srgbClr val="DADBF1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$age = 18;</a:t>
            </a:r>
            <a:endParaRPr lang="en-US" sz="1750" dirty="0"/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highlight>
                  <a:srgbClr val="DADBF1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if ($age &gt;= 18) {</a:t>
            </a:r>
            <a:endParaRPr lang="en-US" sz="1750" dirty="0"/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highlight>
                  <a:srgbClr val="DADBF1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  echo "तपाईं भोट गर्न योग्य हुनुहुन्छ।";</a:t>
            </a:r>
            <a:endParaRPr lang="en-US" sz="1750" dirty="0"/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highlight>
                  <a:srgbClr val="DADBF1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}</a:t>
            </a:r>
            <a:endParaRPr lang="en-US" sz="1750" dirty="0"/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highlight>
                  <a:srgbClr val="DADBF1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?&gt;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599521" y="3045976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5486400" cy="8229600"/>
          </a:xfrm>
          <a:prstGeom prst="rect">
            <a:avLst/>
          </a:prstGeom>
          <a:solidFill>
            <a:srgbClr val="E6E6E7"/>
          </a:solidFill>
          <a:ln/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280190" y="868680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if...else Statement</a:t>
            </a:r>
            <a:endParaRPr lang="en-US" sz="4450" dirty="0"/>
          </a:p>
        </p:txBody>
      </p:sp>
      <p:sp>
        <p:nvSpPr>
          <p:cNvPr id="5" name="Shape 2"/>
          <p:cNvSpPr/>
          <p:nvPr/>
        </p:nvSpPr>
        <p:spPr>
          <a:xfrm>
            <a:off x="6280190" y="217277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017306" y="217277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असत्य भएमा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7017306" y="2663190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if को सर्त असत्य भएमा, else को ब्लक चल्छ।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6280190" y="3508058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017306" y="350805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उदाहरण</a:t>
            </a:r>
            <a:endParaRPr lang="en-US" sz="2200" dirty="0"/>
          </a:p>
        </p:txBody>
      </p:sp>
      <p:sp>
        <p:nvSpPr>
          <p:cNvPr id="10" name="Shape 7"/>
          <p:cNvSpPr/>
          <p:nvPr/>
        </p:nvSpPr>
        <p:spPr>
          <a:xfrm>
            <a:off x="7017306" y="4117538"/>
            <a:ext cx="6819305" cy="3243263"/>
          </a:xfrm>
          <a:prstGeom prst="roundRect">
            <a:avLst>
              <a:gd name="adj" fmla="val 2937"/>
            </a:avLst>
          </a:prstGeom>
          <a:solidFill>
            <a:srgbClr val="DADBF1"/>
          </a:solidFill>
          <a:ln/>
        </p:spPr>
      </p:sp>
      <p:sp>
        <p:nvSpPr>
          <p:cNvPr id="11" name="Shape 8"/>
          <p:cNvSpPr/>
          <p:nvPr/>
        </p:nvSpPr>
        <p:spPr>
          <a:xfrm>
            <a:off x="7005995" y="4117538"/>
            <a:ext cx="6841927" cy="3243263"/>
          </a:xfrm>
          <a:prstGeom prst="roundRect">
            <a:avLst>
              <a:gd name="adj" fmla="val 1049"/>
            </a:avLst>
          </a:prstGeom>
          <a:solidFill>
            <a:srgbClr val="DADBF1"/>
          </a:solidFill>
          <a:ln/>
        </p:spPr>
      </p:sp>
      <p:sp>
        <p:nvSpPr>
          <p:cNvPr id="12" name="Text 9"/>
          <p:cNvSpPr/>
          <p:nvPr/>
        </p:nvSpPr>
        <p:spPr>
          <a:xfrm>
            <a:off x="7232809" y="4287560"/>
            <a:ext cx="6388298" cy="2903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highlight>
                  <a:srgbClr val="DADBF1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&lt;?php</a:t>
            </a:r>
            <a:endParaRPr lang="en-US" sz="1750" dirty="0"/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highlight>
                  <a:srgbClr val="DADBF1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$age = 16;</a:t>
            </a:r>
            <a:endParaRPr lang="en-US" sz="1750" dirty="0"/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highlight>
                  <a:srgbClr val="DADBF1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if ($age &gt;= 18) {</a:t>
            </a:r>
            <a:endParaRPr lang="en-US" sz="1750" dirty="0"/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highlight>
                  <a:srgbClr val="DADBF1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  echo "तपाईं भोट गर्न योग्य हुनुहुन्छ।";</a:t>
            </a:r>
            <a:endParaRPr lang="en-US" sz="1750" dirty="0"/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highlight>
                  <a:srgbClr val="DADBF1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} else {</a:t>
            </a:r>
            <a:endParaRPr lang="en-US" sz="1750" dirty="0"/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highlight>
                  <a:srgbClr val="DADBF1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  echo "तपाईं भोट गर्न योग्य हुनुहुन्न।";</a:t>
            </a:r>
            <a:endParaRPr lang="en-US" sz="1750" dirty="0"/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highlight>
                  <a:srgbClr val="DADBF1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}</a:t>
            </a:r>
            <a:endParaRPr lang="en-US" sz="1750" dirty="0"/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highlight>
                  <a:srgbClr val="DADBF1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?&gt;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93658" y="545902"/>
            <a:ext cx="4954905" cy="6193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50"/>
              </a:lnSpc>
              <a:buNone/>
            </a:pPr>
            <a:r>
              <a:rPr lang="en-US" sz="3900" b="1" kern="0" spc="-117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if...elseif...else</a:t>
            </a:r>
            <a:endParaRPr lang="en-US" sz="39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658" y="1462445"/>
            <a:ext cx="990957" cy="118907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981795" y="1660565"/>
            <a:ext cx="2477453" cy="3096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kern="0" spc="-59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धेरै सर्तहरू</a:t>
            </a:r>
            <a:endParaRPr lang="en-US" sz="1950" dirty="0"/>
          </a:p>
        </p:txBody>
      </p:sp>
      <p:sp>
        <p:nvSpPr>
          <p:cNvPr id="6" name="Text 2"/>
          <p:cNvSpPr/>
          <p:nvPr/>
        </p:nvSpPr>
        <p:spPr>
          <a:xfrm>
            <a:off x="1981795" y="2089071"/>
            <a:ext cx="6468547" cy="3171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kern="0" spc="-31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धेरै सर्तहरू जाँच गर्न प्रयोग गरिन्छ।</a:t>
            </a:r>
            <a:endParaRPr lang="en-US" sz="15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658" y="2651522"/>
            <a:ext cx="990957" cy="5032177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981795" y="2849642"/>
            <a:ext cx="2477453" cy="3096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50" b="1" kern="0" spc="-59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उदाहरण</a:t>
            </a:r>
            <a:endParaRPr lang="en-US" sz="1950" dirty="0"/>
          </a:p>
        </p:txBody>
      </p:sp>
      <p:sp>
        <p:nvSpPr>
          <p:cNvPr id="9" name="Shape 4"/>
          <p:cNvSpPr/>
          <p:nvPr/>
        </p:nvSpPr>
        <p:spPr>
          <a:xfrm>
            <a:off x="1981795" y="3382208"/>
            <a:ext cx="6468547" cy="4103370"/>
          </a:xfrm>
          <a:prstGeom prst="roundRect">
            <a:avLst>
              <a:gd name="adj" fmla="val 2029"/>
            </a:avLst>
          </a:prstGeom>
          <a:solidFill>
            <a:srgbClr val="DADBF1"/>
          </a:solidFill>
          <a:ln/>
        </p:spPr>
      </p:sp>
      <p:sp>
        <p:nvSpPr>
          <p:cNvPr id="10" name="Shape 5"/>
          <p:cNvSpPr/>
          <p:nvPr/>
        </p:nvSpPr>
        <p:spPr>
          <a:xfrm>
            <a:off x="1971913" y="3382208"/>
            <a:ext cx="6488311" cy="4103370"/>
          </a:xfrm>
          <a:prstGeom prst="roundRect">
            <a:avLst>
              <a:gd name="adj" fmla="val 725"/>
            </a:avLst>
          </a:prstGeom>
          <a:solidFill>
            <a:srgbClr val="DADBF1"/>
          </a:solidFill>
          <a:ln/>
        </p:spPr>
      </p:sp>
      <p:sp>
        <p:nvSpPr>
          <p:cNvPr id="11" name="Text 6"/>
          <p:cNvSpPr/>
          <p:nvPr/>
        </p:nvSpPr>
        <p:spPr>
          <a:xfrm>
            <a:off x="2170033" y="3530798"/>
            <a:ext cx="6092071" cy="3806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550" kern="0" spc="-31" dirty="0">
                <a:solidFill>
                  <a:srgbClr val="272525"/>
                </a:solidFill>
                <a:highlight>
                  <a:srgbClr val="DADBF1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&lt;?php</a:t>
            </a:r>
            <a:endParaRPr lang="en-US" sz="1550" dirty="0"/>
          </a:p>
          <a:p>
            <a:pPr marL="0" indent="0" algn="l">
              <a:lnSpc>
                <a:spcPts val="2450"/>
              </a:lnSpc>
              <a:buNone/>
            </a:pPr>
            <a:r>
              <a:rPr lang="en-US" sz="1550" kern="0" spc="-31" dirty="0">
                <a:solidFill>
                  <a:srgbClr val="272525"/>
                </a:solidFill>
                <a:highlight>
                  <a:srgbClr val="DADBF1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$marks = 75;</a:t>
            </a:r>
            <a:endParaRPr lang="en-US" sz="1550" dirty="0"/>
          </a:p>
          <a:p>
            <a:pPr marL="0" indent="0" algn="l">
              <a:lnSpc>
                <a:spcPts val="2450"/>
              </a:lnSpc>
              <a:buNone/>
            </a:pPr>
            <a:r>
              <a:rPr lang="en-US" sz="1550" kern="0" spc="-31" dirty="0">
                <a:solidFill>
                  <a:srgbClr val="272525"/>
                </a:solidFill>
                <a:highlight>
                  <a:srgbClr val="DADBF1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if ($marks &gt;= 80) {</a:t>
            </a:r>
            <a:endParaRPr lang="en-US" sz="1550" dirty="0"/>
          </a:p>
          <a:p>
            <a:pPr marL="0" indent="0" algn="l">
              <a:lnSpc>
                <a:spcPts val="2450"/>
              </a:lnSpc>
              <a:buNone/>
            </a:pPr>
            <a:r>
              <a:rPr lang="en-US" sz="1550" kern="0" spc="-31" dirty="0">
                <a:solidFill>
                  <a:srgbClr val="272525"/>
                </a:solidFill>
                <a:highlight>
                  <a:srgbClr val="DADBF1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  echo "A ग्रेड";</a:t>
            </a:r>
            <a:endParaRPr lang="en-US" sz="1550" dirty="0"/>
          </a:p>
          <a:p>
            <a:pPr marL="0" indent="0" algn="l">
              <a:lnSpc>
                <a:spcPts val="2450"/>
              </a:lnSpc>
              <a:buNone/>
            </a:pPr>
            <a:r>
              <a:rPr lang="en-US" sz="1550" kern="0" spc="-31" dirty="0">
                <a:solidFill>
                  <a:srgbClr val="272525"/>
                </a:solidFill>
                <a:highlight>
                  <a:srgbClr val="DADBF1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} elseif ($marks &gt;= 60) {</a:t>
            </a:r>
            <a:endParaRPr lang="en-US" sz="1550" dirty="0"/>
          </a:p>
          <a:p>
            <a:pPr marL="0" indent="0" algn="l">
              <a:lnSpc>
                <a:spcPts val="2450"/>
              </a:lnSpc>
              <a:buNone/>
            </a:pPr>
            <a:r>
              <a:rPr lang="en-US" sz="1550" kern="0" spc="-31" dirty="0">
                <a:solidFill>
                  <a:srgbClr val="272525"/>
                </a:solidFill>
                <a:highlight>
                  <a:srgbClr val="DADBF1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  echo "B ग्रेड";</a:t>
            </a:r>
            <a:endParaRPr lang="en-US" sz="1550" dirty="0"/>
          </a:p>
          <a:p>
            <a:pPr marL="0" indent="0" algn="l">
              <a:lnSpc>
                <a:spcPts val="2450"/>
              </a:lnSpc>
              <a:buNone/>
            </a:pPr>
            <a:r>
              <a:rPr lang="en-US" sz="1550" kern="0" spc="-31" dirty="0">
                <a:solidFill>
                  <a:srgbClr val="272525"/>
                </a:solidFill>
                <a:highlight>
                  <a:srgbClr val="DADBF1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} elseif ($marks &gt;= 40) {</a:t>
            </a:r>
            <a:endParaRPr lang="en-US" sz="1550" dirty="0"/>
          </a:p>
          <a:p>
            <a:pPr marL="0" indent="0" algn="l">
              <a:lnSpc>
                <a:spcPts val="2450"/>
              </a:lnSpc>
              <a:buNone/>
            </a:pPr>
            <a:r>
              <a:rPr lang="en-US" sz="1550" kern="0" spc="-31" dirty="0">
                <a:solidFill>
                  <a:srgbClr val="272525"/>
                </a:solidFill>
                <a:highlight>
                  <a:srgbClr val="DADBF1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  echo "C ग्रेड";</a:t>
            </a:r>
            <a:endParaRPr lang="en-US" sz="1550" dirty="0"/>
          </a:p>
          <a:p>
            <a:pPr marL="0" indent="0" algn="l">
              <a:lnSpc>
                <a:spcPts val="2450"/>
              </a:lnSpc>
              <a:buNone/>
            </a:pPr>
            <a:r>
              <a:rPr lang="en-US" sz="1550" kern="0" spc="-31" dirty="0">
                <a:solidFill>
                  <a:srgbClr val="272525"/>
                </a:solidFill>
                <a:highlight>
                  <a:srgbClr val="DADBF1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} else {</a:t>
            </a:r>
            <a:endParaRPr lang="en-US" sz="1550" dirty="0"/>
          </a:p>
          <a:p>
            <a:pPr marL="0" indent="0" algn="l">
              <a:lnSpc>
                <a:spcPts val="2450"/>
              </a:lnSpc>
              <a:buNone/>
            </a:pPr>
            <a:r>
              <a:rPr lang="en-US" sz="1550" kern="0" spc="-31" dirty="0">
                <a:solidFill>
                  <a:srgbClr val="272525"/>
                </a:solidFill>
                <a:highlight>
                  <a:srgbClr val="DADBF1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  echo "फेल";</a:t>
            </a:r>
            <a:endParaRPr lang="en-US" sz="1550" dirty="0"/>
          </a:p>
          <a:p>
            <a:pPr marL="0" indent="0" algn="l">
              <a:lnSpc>
                <a:spcPts val="2450"/>
              </a:lnSpc>
              <a:buNone/>
            </a:pPr>
            <a:r>
              <a:rPr lang="en-US" sz="1550" kern="0" spc="-31" dirty="0">
                <a:solidFill>
                  <a:srgbClr val="272525"/>
                </a:solidFill>
                <a:highlight>
                  <a:srgbClr val="DADBF1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}</a:t>
            </a:r>
            <a:endParaRPr lang="en-US" sz="1550" dirty="0"/>
          </a:p>
          <a:p>
            <a:pPr marL="0" indent="0" algn="l">
              <a:lnSpc>
                <a:spcPts val="2450"/>
              </a:lnSpc>
              <a:buNone/>
            </a:pPr>
            <a:r>
              <a:rPr lang="en-US" sz="1550" kern="0" spc="-31" dirty="0">
                <a:solidFill>
                  <a:srgbClr val="272525"/>
                </a:solidFill>
                <a:highlight>
                  <a:srgbClr val="DADBF1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?&gt;</a:t>
            </a:r>
            <a:endParaRPr lang="en-US" sz="15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079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076117" y="463272"/>
            <a:ext cx="4212550" cy="5264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100"/>
              </a:lnSpc>
              <a:buNone/>
            </a:pPr>
            <a:r>
              <a:rPr lang="en-US" sz="3300" b="1" kern="0" spc="-100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switch Statement</a:t>
            </a:r>
            <a:endParaRPr lang="en-US" sz="3300" dirty="0"/>
          </a:p>
        </p:txBody>
      </p:sp>
      <p:sp>
        <p:nvSpPr>
          <p:cNvPr id="4" name="Shape 1"/>
          <p:cNvSpPr/>
          <p:nvPr/>
        </p:nvSpPr>
        <p:spPr>
          <a:xfrm>
            <a:off x="6076117" y="1242417"/>
            <a:ext cx="7964567" cy="986076"/>
          </a:xfrm>
          <a:prstGeom prst="roundRect">
            <a:avLst>
              <a:gd name="adj" fmla="val 7177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252210" y="1418511"/>
            <a:ext cx="2106216" cy="2632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b="1" kern="0" spc="-5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विभिन्न मानहरू</a:t>
            </a:r>
            <a:endParaRPr lang="en-US" sz="1650" dirty="0"/>
          </a:p>
        </p:txBody>
      </p:sp>
      <p:sp>
        <p:nvSpPr>
          <p:cNvPr id="6" name="Text 3"/>
          <p:cNvSpPr/>
          <p:nvPr/>
        </p:nvSpPr>
        <p:spPr>
          <a:xfrm>
            <a:off x="6252210" y="1782842"/>
            <a:ext cx="7612380" cy="2695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kern="0" spc="-27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फरक-फरक कोड ब्लकहरू कार्यान्वयन गर्न प्रयोग गरिन्छ।</a:t>
            </a:r>
            <a:endParaRPr lang="en-US" sz="1300" dirty="0"/>
          </a:p>
        </p:txBody>
      </p:sp>
      <p:sp>
        <p:nvSpPr>
          <p:cNvPr id="7" name="Shape 4"/>
          <p:cNvSpPr/>
          <p:nvPr/>
        </p:nvSpPr>
        <p:spPr>
          <a:xfrm>
            <a:off x="6076117" y="2396966"/>
            <a:ext cx="7964567" cy="5370552"/>
          </a:xfrm>
          <a:prstGeom prst="roundRect">
            <a:avLst>
              <a:gd name="adj" fmla="val 1318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6252210" y="2573060"/>
            <a:ext cx="2106216" cy="2632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r>
              <a:rPr lang="en-US" sz="1650" b="1" kern="0" spc="-50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उदाहरण</a:t>
            </a:r>
            <a:endParaRPr lang="en-US" sz="1650" dirty="0"/>
          </a:p>
        </p:txBody>
      </p:sp>
      <p:sp>
        <p:nvSpPr>
          <p:cNvPr id="9" name="Shape 6"/>
          <p:cNvSpPr/>
          <p:nvPr/>
        </p:nvSpPr>
        <p:spPr>
          <a:xfrm>
            <a:off x="6252210" y="3025854"/>
            <a:ext cx="7612380" cy="4565571"/>
          </a:xfrm>
          <a:prstGeom prst="roundRect">
            <a:avLst>
              <a:gd name="adj" fmla="val 1550"/>
            </a:avLst>
          </a:prstGeom>
          <a:solidFill>
            <a:srgbClr val="DADBF1"/>
          </a:solidFill>
          <a:ln/>
        </p:spPr>
      </p:sp>
      <p:sp>
        <p:nvSpPr>
          <p:cNvPr id="10" name="Shape 7"/>
          <p:cNvSpPr/>
          <p:nvPr/>
        </p:nvSpPr>
        <p:spPr>
          <a:xfrm>
            <a:off x="6243876" y="3025854"/>
            <a:ext cx="7629049" cy="4565571"/>
          </a:xfrm>
          <a:prstGeom prst="roundRect">
            <a:avLst>
              <a:gd name="adj" fmla="val 554"/>
            </a:avLst>
          </a:prstGeom>
          <a:solidFill>
            <a:srgbClr val="DADBF1"/>
          </a:solidFill>
          <a:ln/>
        </p:spPr>
      </p:sp>
      <p:sp>
        <p:nvSpPr>
          <p:cNvPr id="11" name="Text 8"/>
          <p:cNvSpPr/>
          <p:nvPr/>
        </p:nvSpPr>
        <p:spPr>
          <a:xfrm>
            <a:off x="6412349" y="3152180"/>
            <a:ext cx="7292102" cy="431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300" kern="0" spc="-27" dirty="0">
                <a:solidFill>
                  <a:srgbClr val="272525"/>
                </a:solidFill>
                <a:highlight>
                  <a:srgbClr val="DADBF1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&lt;?php</a:t>
            </a:r>
            <a:endParaRPr lang="en-US" sz="1300" dirty="0"/>
          </a:p>
          <a:p>
            <a:pPr marL="0" indent="0" algn="l">
              <a:lnSpc>
                <a:spcPts val="2100"/>
              </a:lnSpc>
              <a:buNone/>
            </a:pPr>
            <a:r>
              <a:rPr lang="en-US" sz="1300" kern="0" spc="-27" dirty="0">
                <a:solidFill>
                  <a:srgbClr val="272525"/>
                </a:solidFill>
                <a:highlight>
                  <a:srgbClr val="DADBF1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$day = "मंगलबार";</a:t>
            </a:r>
            <a:endParaRPr lang="en-US" sz="1300" dirty="0"/>
          </a:p>
          <a:p>
            <a:pPr marL="0" indent="0" algn="l">
              <a:lnSpc>
                <a:spcPts val="2100"/>
              </a:lnSpc>
              <a:buNone/>
            </a:pPr>
            <a:r>
              <a:rPr lang="en-US" sz="1300" kern="0" spc="-27" dirty="0">
                <a:solidFill>
                  <a:srgbClr val="272525"/>
                </a:solidFill>
                <a:highlight>
                  <a:srgbClr val="DADBF1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switch ($day) {</a:t>
            </a:r>
            <a:endParaRPr lang="en-US" sz="1300" dirty="0"/>
          </a:p>
          <a:p>
            <a:pPr marL="0" indent="0" algn="l">
              <a:lnSpc>
                <a:spcPts val="2100"/>
              </a:lnSpc>
              <a:buNone/>
            </a:pPr>
            <a:r>
              <a:rPr lang="en-US" sz="1300" kern="0" spc="-27" dirty="0">
                <a:solidFill>
                  <a:srgbClr val="272525"/>
                </a:solidFill>
                <a:highlight>
                  <a:srgbClr val="DADBF1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  case "सोमबार":</a:t>
            </a:r>
            <a:endParaRPr lang="en-US" sz="1300" dirty="0"/>
          </a:p>
          <a:p>
            <a:pPr marL="0" indent="0" algn="l">
              <a:lnSpc>
                <a:spcPts val="2100"/>
              </a:lnSpc>
              <a:buNone/>
            </a:pPr>
            <a:r>
              <a:rPr lang="en-US" sz="1300" kern="0" spc="-27" dirty="0">
                <a:solidFill>
                  <a:srgbClr val="272525"/>
                </a:solidFill>
                <a:highlight>
                  <a:srgbClr val="DADBF1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    echo "सप्ताहको पहिलो दिन";</a:t>
            </a:r>
            <a:endParaRPr lang="en-US" sz="1300" dirty="0"/>
          </a:p>
          <a:p>
            <a:pPr marL="0" indent="0" algn="l">
              <a:lnSpc>
                <a:spcPts val="2100"/>
              </a:lnSpc>
              <a:buNone/>
            </a:pPr>
            <a:r>
              <a:rPr lang="en-US" sz="1300" kern="0" spc="-27" dirty="0">
                <a:solidFill>
                  <a:srgbClr val="272525"/>
                </a:solidFill>
                <a:highlight>
                  <a:srgbClr val="DADBF1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    break;</a:t>
            </a:r>
            <a:endParaRPr lang="en-US" sz="1300" dirty="0"/>
          </a:p>
          <a:p>
            <a:pPr marL="0" indent="0" algn="l">
              <a:lnSpc>
                <a:spcPts val="2100"/>
              </a:lnSpc>
              <a:buNone/>
            </a:pPr>
            <a:r>
              <a:rPr lang="en-US" sz="1300" kern="0" spc="-27" dirty="0">
                <a:solidFill>
                  <a:srgbClr val="272525"/>
                </a:solidFill>
                <a:highlight>
                  <a:srgbClr val="DADBF1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  case "मंगलबार":</a:t>
            </a:r>
            <a:endParaRPr lang="en-US" sz="1300" dirty="0"/>
          </a:p>
          <a:p>
            <a:pPr marL="0" indent="0" algn="l">
              <a:lnSpc>
                <a:spcPts val="2100"/>
              </a:lnSpc>
              <a:buNone/>
            </a:pPr>
            <a:r>
              <a:rPr lang="en-US" sz="1300" kern="0" spc="-27" dirty="0">
                <a:solidFill>
                  <a:srgbClr val="272525"/>
                </a:solidFill>
                <a:highlight>
                  <a:srgbClr val="DADBF1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    echo "सप्ताहको दोस्रो दिन";</a:t>
            </a:r>
            <a:endParaRPr lang="en-US" sz="1300" dirty="0"/>
          </a:p>
          <a:p>
            <a:pPr marL="0" indent="0" algn="l">
              <a:lnSpc>
                <a:spcPts val="2100"/>
              </a:lnSpc>
              <a:buNone/>
            </a:pPr>
            <a:r>
              <a:rPr lang="en-US" sz="1300" kern="0" spc="-27" dirty="0">
                <a:solidFill>
                  <a:srgbClr val="272525"/>
                </a:solidFill>
                <a:highlight>
                  <a:srgbClr val="DADBF1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    break;</a:t>
            </a:r>
            <a:endParaRPr lang="en-US" sz="1300" dirty="0"/>
          </a:p>
          <a:p>
            <a:pPr marL="0" indent="0" algn="l">
              <a:lnSpc>
                <a:spcPts val="2100"/>
              </a:lnSpc>
              <a:buNone/>
            </a:pPr>
            <a:r>
              <a:rPr lang="en-US" sz="1300" kern="0" spc="-27" dirty="0">
                <a:solidFill>
                  <a:srgbClr val="272525"/>
                </a:solidFill>
                <a:highlight>
                  <a:srgbClr val="DADBF1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  case "बुधबार":</a:t>
            </a:r>
            <a:endParaRPr lang="en-US" sz="1300" dirty="0"/>
          </a:p>
          <a:p>
            <a:pPr marL="0" indent="0" algn="l">
              <a:lnSpc>
                <a:spcPts val="2100"/>
              </a:lnSpc>
              <a:buNone/>
            </a:pPr>
            <a:r>
              <a:rPr lang="en-US" sz="1300" kern="0" spc="-27" dirty="0">
                <a:solidFill>
                  <a:srgbClr val="272525"/>
                </a:solidFill>
                <a:highlight>
                  <a:srgbClr val="DADBF1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    echo "सप्ताहको तेस्रो दिन";</a:t>
            </a:r>
            <a:endParaRPr lang="en-US" sz="1300" dirty="0"/>
          </a:p>
          <a:p>
            <a:pPr marL="0" indent="0" algn="l">
              <a:lnSpc>
                <a:spcPts val="2100"/>
              </a:lnSpc>
              <a:buNone/>
            </a:pPr>
            <a:r>
              <a:rPr lang="en-US" sz="1300" kern="0" spc="-27" dirty="0">
                <a:solidFill>
                  <a:srgbClr val="272525"/>
                </a:solidFill>
                <a:highlight>
                  <a:srgbClr val="DADBF1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    break;</a:t>
            </a:r>
            <a:endParaRPr lang="en-US" sz="1300" dirty="0"/>
          </a:p>
          <a:p>
            <a:pPr marL="0" indent="0" algn="l">
              <a:lnSpc>
                <a:spcPts val="2100"/>
              </a:lnSpc>
              <a:buNone/>
            </a:pPr>
            <a:r>
              <a:rPr lang="en-US" sz="1300" kern="0" spc="-27" dirty="0">
                <a:solidFill>
                  <a:srgbClr val="272525"/>
                </a:solidFill>
                <a:highlight>
                  <a:srgbClr val="DADBF1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  default:</a:t>
            </a:r>
            <a:endParaRPr lang="en-US" sz="1300" dirty="0"/>
          </a:p>
          <a:p>
            <a:pPr marL="0" indent="0" algn="l">
              <a:lnSpc>
                <a:spcPts val="2100"/>
              </a:lnSpc>
              <a:buNone/>
            </a:pPr>
            <a:r>
              <a:rPr lang="en-US" sz="1300" kern="0" spc="-27" dirty="0">
                <a:solidFill>
                  <a:srgbClr val="272525"/>
                </a:solidFill>
                <a:highlight>
                  <a:srgbClr val="DADBF1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    echo "सप्ताहको अन्य दिन";</a:t>
            </a:r>
            <a:endParaRPr lang="en-US" sz="1300" dirty="0"/>
          </a:p>
          <a:p>
            <a:pPr marL="0" indent="0" algn="l">
              <a:lnSpc>
                <a:spcPts val="2100"/>
              </a:lnSpc>
              <a:buNone/>
            </a:pPr>
            <a:r>
              <a:rPr lang="en-US" sz="1300" kern="0" spc="-27" dirty="0">
                <a:solidFill>
                  <a:srgbClr val="272525"/>
                </a:solidFill>
                <a:highlight>
                  <a:srgbClr val="DADBF1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}</a:t>
            </a:r>
            <a:endParaRPr lang="en-US" sz="1300" dirty="0"/>
          </a:p>
          <a:p>
            <a:pPr marL="0" indent="0" algn="l">
              <a:lnSpc>
                <a:spcPts val="2100"/>
              </a:lnSpc>
              <a:buNone/>
            </a:pPr>
            <a:r>
              <a:rPr lang="en-US" sz="1300" kern="0" spc="-27" dirty="0">
                <a:solidFill>
                  <a:srgbClr val="272525"/>
                </a:solidFill>
                <a:highlight>
                  <a:srgbClr val="DADBF1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?&gt;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91935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kern="0" spc="-134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Ternary Operator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2200394" y="42693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संक्षिप्त रूप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759762"/>
            <a:ext cx="424184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if...else को संक्षिप्त रूप हो।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258" y="2870002"/>
            <a:ext cx="3651885" cy="3651885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5274231" y="4412456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5430083" y="4536400"/>
            <a:ext cx="255151" cy="3189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000" b="1" kern="0" spc="-54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1</a:t>
            </a:r>
            <a:endParaRPr lang="en-US" sz="2000" dirty="0"/>
          </a:p>
        </p:txBody>
      </p:sp>
      <p:sp>
        <p:nvSpPr>
          <p:cNvPr id="8" name="Text 5"/>
          <p:cNvSpPr/>
          <p:nvPr/>
        </p:nvSpPr>
        <p:spPr>
          <a:xfrm>
            <a:off x="9481304" y="235434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प्रयोग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9481304" y="2844760"/>
            <a:ext cx="435530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सर्त अनुसार दुई मानहरू मध्ये एक चयन गर्न प्रयोग गरिन्छ।</a:t>
            </a:r>
            <a:endParaRPr lang="en-US" sz="1750" dirty="0"/>
          </a:p>
        </p:txBody>
      </p:sp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9258" y="2870002"/>
            <a:ext cx="3651885" cy="3651885"/>
          </a:xfrm>
          <a:prstGeom prst="rect">
            <a:avLst/>
          </a:prstGeom>
        </p:spPr>
      </p:pic>
      <p:sp>
        <p:nvSpPr>
          <p:cNvPr id="11" name="Shape 7"/>
          <p:cNvSpPr/>
          <p:nvPr/>
        </p:nvSpPr>
        <p:spPr>
          <a:xfrm>
            <a:off x="7910393" y="2890361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8066246" y="3014305"/>
            <a:ext cx="255151" cy="3189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000" b="1" kern="0" spc="-54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2</a:t>
            </a:r>
            <a:endParaRPr lang="en-US" sz="2000" dirty="0"/>
          </a:p>
        </p:txBody>
      </p:sp>
      <p:sp>
        <p:nvSpPr>
          <p:cNvPr id="13" name="Text 9"/>
          <p:cNvSpPr/>
          <p:nvPr/>
        </p:nvSpPr>
        <p:spPr>
          <a:xfrm>
            <a:off x="9481304" y="391072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67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उदाहरण</a:t>
            </a:r>
            <a:endParaRPr lang="en-US" sz="2200" dirty="0"/>
          </a:p>
        </p:txBody>
      </p:sp>
      <p:sp>
        <p:nvSpPr>
          <p:cNvPr id="14" name="Shape 10"/>
          <p:cNvSpPr/>
          <p:nvPr/>
        </p:nvSpPr>
        <p:spPr>
          <a:xfrm>
            <a:off x="9481304" y="4520208"/>
            <a:ext cx="4355306" cy="2517458"/>
          </a:xfrm>
          <a:prstGeom prst="roundRect">
            <a:avLst>
              <a:gd name="adj" fmla="val 3784"/>
            </a:avLst>
          </a:prstGeom>
          <a:solidFill>
            <a:srgbClr val="DADBF1"/>
          </a:solidFill>
          <a:ln/>
        </p:spPr>
      </p:sp>
      <p:sp>
        <p:nvSpPr>
          <p:cNvPr id="15" name="Shape 11"/>
          <p:cNvSpPr/>
          <p:nvPr/>
        </p:nvSpPr>
        <p:spPr>
          <a:xfrm>
            <a:off x="9469993" y="4520208"/>
            <a:ext cx="4377928" cy="2517458"/>
          </a:xfrm>
          <a:prstGeom prst="roundRect">
            <a:avLst>
              <a:gd name="adj" fmla="val 1352"/>
            </a:avLst>
          </a:prstGeom>
          <a:solidFill>
            <a:srgbClr val="DADBF1"/>
          </a:solidFill>
          <a:ln/>
        </p:spPr>
      </p:sp>
      <p:sp>
        <p:nvSpPr>
          <p:cNvPr id="16" name="Text 12"/>
          <p:cNvSpPr/>
          <p:nvPr/>
        </p:nvSpPr>
        <p:spPr>
          <a:xfrm>
            <a:off x="9696807" y="4690229"/>
            <a:ext cx="3924300" cy="21774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highlight>
                  <a:srgbClr val="DADBF1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&lt;?php</a:t>
            </a:r>
            <a:endParaRPr lang="en-US" sz="1750" dirty="0"/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highlight>
                  <a:srgbClr val="DADBF1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$age = 20;</a:t>
            </a:r>
            <a:endParaRPr lang="en-US" sz="1750" dirty="0"/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highlight>
                  <a:srgbClr val="DADBF1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$message = ($age &gt;= 18) ? "वयस्क" : "नाबालक";</a:t>
            </a:r>
            <a:endParaRPr lang="en-US" sz="1750" dirty="0"/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highlight>
                  <a:srgbClr val="DADBF1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echo $message;</a:t>
            </a:r>
            <a:endParaRPr lang="en-US" sz="1750" dirty="0"/>
          </a:p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 dirty="0">
                <a:solidFill>
                  <a:srgbClr val="272525"/>
                </a:solidFill>
                <a:highlight>
                  <a:srgbClr val="DADBF1"/>
                </a:highlight>
                <a:latin typeface="Consolas" pitchFamily="34" charset="0"/>
                <a:ea typeface="Consolas" pitchFamily="34" charset="-122"/>
                <a:cs typeface="Consolas" pitchFamily="34" charset="-120"/>
              </a:rPr>
              <a:t>?&gt;</a:t>
            </a:r>
            <a:endParaRPr lang="en-US" sz="1750" dirty="0"/>
          </a:p>
        </p:txBody>
      </p:sp>
      <p:pic>
        <p:nvPicPr>
          <p:cNvPr id="1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9258" y="2870002"/>
            <a:ext cx="3651885" cy="3651885"/>
          </a:xfrm>
          <a:prstGeom prst="rect">
            <a:avLst/>
          </a:prstGeom>
        </p:spPr>
      </p:pic>
      <p:sp>
        <p:nvSpPr>
          <p:cNvPr id="18" name="Shape 13"/>
          <p:cNvSpPr/>
          <p:nvPr/>
        </p:nvSpPr>
        <p:spPr>
          <a:xfrm>
            <a:off x="7910393" y="5934432"/>
            <a:ext cx="566976" cy="566976"/>
          </a:xfrm>
          <a:prstGeom prst="roundRect">
            <a:avLst>
              <a:gd name="adj" fmla="val 1611154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9" name="Text 14"/>
          <p:cNvSpPr/>
          <p:nvPr/>
        </p:nvSpPr>
        <p:spPr>
          <a:xfrm>
            <a:off x="8066246" y="6058376"/>
            <a:ext cx="255151" cy="3189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00"/>
              </a:lnSpc>
              <a:buNone/>
            </a:pPr>
            <a:r>
              <a:rPr lang="en-US" sz="2000" b="1" kern="0" spc="-54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3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342</Words>
  <Application>Microsoft Office PowerPoint</Application>
  <PresentationFormat>Custom</PresentationFormat>
  <Paragraphs>79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Consolas</vt:lpstr>
      <vt:lpstr>Inter</vt:lpstr>
      <vt:lpstr>Inter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DELL</cp:lastModifiedBy>
  <cp:revision>2</cp:revision>
  <dcterms:created xsi:type="dcterms:W3CDTF">2025-04-17T01:37:14Z</dcterms:created>
  <dcterms:modified xsi:type="dcterms:W3CDTF">2026-03-11T02:03:47Z</dcterms:modified>
</cp:coreProperties>
</file>