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Kanit Light" panose="020B0604020202020204" charset="-34"/>
      <p:regular r:id="rId20"/>
    </p:embeddedFont>
    <p:embeddedFont>
      <p:font typeface="Martel Sa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1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59AA-9EA1-4A6F-8A07-7EAD97DC0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42F9E-D785-4F83-A0BA-510968019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208BD-80E5-4FE6-A675-2E93850E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797D-8919-44E0-8CCC-5B11980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F87D-6A28-4CB7-AB1B-3FFD936E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63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71AA-74DE-4B8F-B368-2D0DBEC2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1B754-E125-4B3D-B656-1207B9F9B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238AD-4B4F-4E65-BAC0-9D373E7C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6A51-E080-48AA-98C8-F6FD8BEF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1A59-80F1-4FBE-BCA2-1DD4A949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61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55708-158F-4765-8942-C178934A4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BABC4-DC24-4ABA-BF72-9A87C5574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4A2BD-3058-475C-B6C6-FB934FFE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795D5-BA02-450D-8233-4536941B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1865-1B0E-42BE-BFD3-E41B5875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76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23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9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4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83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71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2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6B07-7F45-4DE0-B7A2-CE16A466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C251-CAFF-4BC6-BDD9-F340A164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15A1E-011D-4CAB-A1F8-36C5DD96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CB85E-1A7E-4DA8-90A2-74345566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0AA9-B6C6-496B-9330-1471DF52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51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FAF3-27C7-4F3C-A279-5F959292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97AA-D1FB-437C-B663-2F57010D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56B8-737C-402D-8FBA-40165F8F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99F5-8E94-4955-B522-AB5B281B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FCE1-718D-41B9-8AC7-1740E1C5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75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2F12-6731-4885-A277-68A3230F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3E9F-658A-425C-B521-5FC289141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77FB6-5AE5-434C-876C-85B287C4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1A3A6-5359-411F-A41E-DBB65C89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D3597-0EAC-4357-A015-7A4C565D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EF1C-4A52-4991-9B20-E8EAF15B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FF8D-8D05-4AB9-9EB4-7D0F4B53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919C-D6CF-4AF0-9465-C367FF388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9F28-4391-4DC7-AA37-5A1FDF4A0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7416B-5684-44D8-93D0-A6637796B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2BB1D-962F-475C-98A5-C5CC1154D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E99CA-1386-48C5-92C3-F35E7321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D7A51-B0FB-45D9-9E01-4A30B8F2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1320E-F0E4-4487-959D-A4EA865E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21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6EEB-B199-46AA-84B4-95C548B7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D6D31-7FAB-413B-97FF-E2EF682D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2A5CB-4497-457D-8B5E-DED672F1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4EB50-66F4-4F1E-BDAE-603B4B60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166CD-F6EF-4B75-8374-64B04365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05FC5-0500-411A-81B5-F5788449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5824A-84BF-445C-A2DF-0642D9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46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4541-C29B-4AC9-A1E1-0E58C780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3FD3-E091-4C3A-BA83-D4054B67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8A6C6-3B65-4342-975C-3750AB19F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5BAC2-FA92-4AD9-B7CC-9740D7D9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1DA9-CA40-4C91-A1F4-20419A34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87A1B-7718-4239-9F90-DAD02455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59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013D-8C10-497C-BD8A-CE200037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508ED-A28B-4380-BE0D-CB71FB637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6105F-07D6-404E-8E76-06B21A623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19F1-406F-4ECD-85A1-9FBE3FAD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E19FB-695A-4334-B3F4-04141AF4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28944-4894-43C9-B634-C9331D8F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1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B605D-E158-4F3D-B9C6-D40324FA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60C9E-9D9C-42DB-AC71-F7673FB3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77C59-3A22-4857-B630-6F036F43C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6F2B-0454-453D-8CB8-F7EE084A283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6C74F-8EA9-4A9C-AED4-DD043F554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C23F-46DF-48F7-B77A-F6A3B2D59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8560-5913-4347-8082-E1A1904CE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108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PHP मा Function परिचय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PHP मा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function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भनेको कोडको यस्तो ब्लक हो जुन कुनै विशेष कार्य सम्पादन गर्न प्रयोग गरिन्छ।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फङ्सनले कोडलाई पुन: प्रयोग गर्न मिल्ने बनाउँछ, जसले कोडको पढ्नयोग्यता र मर्मतसम्भार सजिलो बनाउँछ।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462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421749"/>
            <a:ext cx="286607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Rajkumar Thakur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96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PHP मा Function के हो?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62628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Function को परिभाषा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074194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Function कोडको एउटा समूह हो जसले कुनै खास कार्य गर्दछ र यसलाई नाम दिइएको हुन्छ। यसले इनपुटको रूपमा arguments लिन सक्छ र आउटपुटको रूपमा एउटा value return गर्न सक्छ।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5837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262628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Function को उद्देश्य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07419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Function को मुख्य उद्देश्य कोडलाई modular बनाउनु, पुन: प्रयोग गर्नु र कोडको जटिलतालाई कम गर्नु हो।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3357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776079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7335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Function को संरचना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22399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Function declaration, parameters, function body र return value मिलेर function को संरचना बन्दछ।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5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Function को प्रकारहरू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832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Built-in Functions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6443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PHP ले हजारौं पूर्वनिर्धारित functions प्रदान गर्दछ: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6314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strlen() – स्ट्रिङको लम्बाइ फिर्ता गर्छ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07360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date() – हालको मिति र समय फिर्ता गर्छ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51580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array_merge() – एरेहरूलाई संयोजन गर्छ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2483287"/>
            <a:ext cx="2925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User-defined Functions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06443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प्रयोगकर्ताले आफ्नै आवश्यकता अनुसार functions परिभाषित गर्न सक्छन्।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39943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उदाहरण: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599521" y="4612362"/>
            <a:ext cx="6244709" cy="2154555"/>
          </a:xfrm>
          <a:prstGeom prst="roundRect">
            <a:avLst>
              <a:gd name="adj" fmla="val 4422"/>
            </a:avLst>
          </a:prstGeom>
          <a:solidFill>
            <a:srgbClr val="DFECE9"/>
          </a:solidFill>
          <a:ln/>
        </p:spPr>
      </p:sp>
      <p:sp>
        <p:nvSpPr>
          <p:cNvPr id="12" name="Shape 10"/>
          <p:cNvSpPr/>
          <p:nvPr/>
        </p:nvSpPr>
        <p:spPr>
          <a:xfrm>
            <a:off x="7588210" y="4612362"/>
            <a:ext cx="6267331" cy="2154555"/>
          </a:xfrm>
          <a:prstGeom prst="roundRect">
            <a:avLst>
              <a:gd name="adj" fmla="val 1579"/>
            </a:avLst>
          </a:prstGeom>
          <a:solidFill>
            <a:srgbClr val="DFECE9"/>
          </a:solidFill>
          <a:ln/>
        </p:spPr>
      </p:sp>
      <p:sp>
        <p:nvSpPr>
          <p:cNvPr id="13" name="Text 11"/>
          <p:cNvSpPr/>
          <p:nvPr/>
        </p:nvSpPr>
        <p:spPr>
          <a:xfrm>
            <a:off x="7815024" y="4782383"/>
            <a:ext cx="581370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greet()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"hello";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greet(); // आउटपुट: hello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752" y="535662"/>
            <a:ext cx="8349972" cy="608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Function मा Parameters र Return Values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1752" y="1533882"/>
            <a:ext cx="2211110" cy="1122283"/>
          </a:xfrm>
          <a:prstGeom prst="roundRect">
            <a:avLst>
              <a:gd name="adj" fmla="val 729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25" y="1923812"/>
            <a:ext cx="273844" cy="3423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87648" y="1728668"/>
            <a:ext cx="2354342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Parameters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3087648" y="2149793"/>
            <a:ext cx="235434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फङ्सनमा पठाइने इनपुट मानहरू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990255" y="2646640"/>
            <a:ext cx="10861000" cy="11430"/>
          </a:xfrm>
          <a:prstGeom prst="roundRect">
            <a:avLst>
              <a:gd name="adj" fmla="val 715764"/>
            </a:avLst>
          </a:prstGeom>
          <a:solidFill>
            <a:srgbClr val="C5D2CF"/>
          </a:solidFill>
          <a:ln/>
        </p:spPr>
      </p:sp>
      <p:sp>
        <p:nvSpPr>
          <p:cNvPr id="8" name="Shape 5"/>
          <p:cNvSpPr/>
          <p:nvPr/>
        </p:nvSpPr>
        <p:spPr>
          <a:xfrm>
            <a:off x="681752" y="2753558"/>
            <a:ext cx="4422219" cy="1122283"/>
          </a:xfrm>
          <a:prstGeom prst="roundRect">
            <a:avLst>
              <a:gd name="adj" fmla="val 729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40" y="3143488"/>
            <a:ext cx="273844" cy="34230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98757" y="2948345"/>
            <a:ext cx="2139791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कार्यान्वयन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5298757" y="3369469"/>
            <a:ext cx="2139791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फङ्सन भित्र कोड प्रोसेस हुन्छ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201364" y="3866317"/>
            <a:ext cx="8649891" cy="11430"/>
          </a:xfrm>
          <a:prstGeom prst="roundRect">
            <a:avLst>
              <a:gd name="adj" fmla="val 715764"/>
            </a:avLst>
          </a:prstGeom>
          <a:solidFill>
            <a:srgbClr val="C5D2CF"/>
          </a:solidFill>
          <a:ln/>
        </p:spPr>
      </p:sp>
      <p:sp>
        <p:nvSpPr>
          <p:cNvPr id="13" name="Shape 9"/>
          <p:cNvSpPr/>
          <p:nvPr/>
        </p:nvSpPr>
        <p:spPr>
          <a:xfrm>
            <a:off x="681752" y="3973235"/>
            <a:ext cx="6633448" cy="1122283"/>
          </a:xfrm>
          <a:prstGeom prst="roundRect">
            <a:avLst>
              <a:gd name="adj" fmla="val 7290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554" y="4363164"/>
            <a:ext cx="273844" cy="34230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09986" y="4168021"/>
            <a:ext cx="1890713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Return Values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7509986" y="4589145"/>
            <a:ext cx="1890713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फङ्सनबाट फिर्ता हुने मान</a:t>
            </a:r>
            <a:endParaRPr lang="en-US" sz="1500" dirty="0"/>
          </a:p>
        </p:txBody>
      </p:sp>
      <p:sp>
        <p:nvSpPr>
          <p:cNvPr id="17" name="Text 12"/>
          <p:cNvSpPr/>
          <p:nvPr/>
        </p:nvSpPr>
        <p:spPr>
          <a:xfrm>
            <a:off x="681752" y="5314593"/>
            <a:ext cx="1326689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उदाहरण:</a:t>
            </a:r>
            <a:endParaRPr lang="en-US" sz="1500" dirty="0"/>
          </a:p>
        </p:txBody>
      </p:sp>
      <p:sp>
        <p:nvSpPr>
          <p:cNvPr id="18" name="Shape 13"/>
          <p:cNvSpPr/>
          <p:nvPr/>
        </p:nvSpPr>
        <p:spPr>
          <a:xfrm>
            <a:off x="681752" y="5845254"/>
            <a:ext cx="13266896" cy="1850112"/>
          </a:xfrm>
          <a:prstGeom prst="roundRect">
            <a:avLst>
              <a:gd name="adj" fmla="val 4422"/>
            </a:avLst>
          </a:prstGeom>
          <a:solidFill>
            <a:srgbClr val="DFECE9"/>
          </a:solidFill>
          <a:ln/>
        </p:spPr>
      </p:sp>
      <p:sp>
        <p:nvSpPr>
          <p:cNvPr id="19" name="Shape 14"/>
          <p:cNvSpPr/>
          <p:nvPr/>
        </p:nvSpPr>
        <p:spPr>
          <a:xfrm>
            <a:off x="672108" y="5845254"/>
            <a:ext cx="13286184" cy="1850112"/>
          </a:xfrm>
          <a:prstGeom prst="roundRect">
            <a:avLst>
              <a:gd name="adj" fmla="val 1579"/>
            </a:avLst>
          </a:prstGeom>
          <a:solidFill>
            <a:srgbClr val="DFECE9"/>
          </a:solidFill>
          <a:ln/>
        </p:spPr>
      </p:sp>
      <p:sp>
        <p:nvSpPr>
          <p:cNvPr id="20" name="Text 15"/>
          <p:cNvSpPr/>
          <p:nvPr/>
        </p:nvSpPr>
        <p:spPr>
          <a:xfrm>
            <a:off x="866894" y="5991344"/>
            <a:ext cx="12896612" cy="155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add($a, $b) {
  return $a + $b;
}
echo add(5, 3); // आउटपुट: 8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1865" y="496491"/>
            <a:ext cx="4514017" cy="564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Default Parameters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357914" y="3421142"/>
            <a:ext cx="2256949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Default मान सेट गर्ने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31865" y="3811548"/>
            <a:ext cx="3982998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parameter को मान नदिइएमा default मान प्रयोग हुन्छ</a:t>
            </a:r>
            <a:endParaRPr lang="en-US" sz="1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979" y="1421725"/>
            <a:ext cx="4678323" cy="467832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46" y="3310473"/>
            <a:ext cx="270153" cy="33766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25050" y="2183844"/>
            <a:ext cx="2256949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फङ्सन कल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925050" y="2574250"/>
            <a:ext cx="4073485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मान नदिई वा दिएर फङ्सन कल गर्न सकिन्छ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979" y="1421725"/>
            <a:ext cx="4678323" cy="4678323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374" y="2335828"/>
            <a:ext cx="270153" cy="33766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25050" y="4658439"/>
            <a:ext cx="2256949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परिणाम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9925050" y="5048845"/>
            <a:ext cx="4073485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दिइएको वा default मान अनुसार आउटपुट प्राप्त हुन्छ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979" y="1421725"/>
            <a:ext cx="4678323" cy="467832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2694" y="5129629"/>
            <a:ext cx="270153" cy="337661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631865" y="6303169"/>
            <a:ext cx="13366671" cy="2004536"/>
          </a:xfrm>
          <a:prstGeom prst="roundRect">
            <a:avLst>
              <a:gd name="adj" fmla="val 3783"/>
            </a:avLst>
          </a:prstGeom>
          <a:solidFill>
            <a:srgbClr val="DFECE9"/>
          </a:solidFill>
          <a:ln/>
        </p:spPr>
      </p:sp>
      <p:sp>
        <p:nvSpPr>
          <p:cNvPr id="16" name="Shape 8"/>
          <p:cNvSpPr/>
          <p:nvPr/>
        </p:nvSpPr>
        <p:spPr>
          <a:xfrm>
            <a:off x="622935" y="6303169"/>
            <a:ext cx="13384530" cy="2004536"/>
          </a:xfrm>
          <a:prstGeom prst="roundRect">
            <a:avLst>
              <a:gd name="adj" fmla="val 1351"/>
            </a:avLst>
          </a:prstGeom>
          <a:solidFill>
            <a:srgbClr val="DFECE9"/>
          </a:solidFill>
          <a:ln/>
        </p:spPr>
      </p:sp>
      <p:sp>
        <p:nvSpPr>
          <p:cNvPr id="17" name="Text 9"/>
          <p:cNvSpPr/>
          <p:nvPr/>
        </p:nvSpPr>
        <p:spPr>
          <a:xfrm>
            <a:off x="803434" y="6438543"/>
            <a:ext cx="13023533" cy="1733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greet($name = "अतिथि") {
  echo "नमस्ते, $name!";
}
greet(); // आउटपुट: नमस्ते, अतिथि!
greet("सिता"); // आउटपुट: नमस्ते, सिता!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4337" y="501610"/>
            <a:ext cx="4556760" cy="569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Recursive Functions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337" y="1344454"/>
            <a:ext cx="911304" cy="10935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9009" y="1526619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आफैलाई कल गर्ने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09009" y="1920716"/>
            <a:ext cx="6683454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Function जसले आफैलाई पुन: कल गर्छ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337" y="2438043"/>
            <a:ext cx="911304" cy="10935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09009" y="2620208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आधार अवस्था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309009" y="3014305"/>
            <a:ext cx="6683454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Recursion रोक्नको लागि आधार अवस्था आवश्यक हुन्छ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337" y="3531632"/>
            <a:ext cx="911304" cy="10935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09009" y="3713798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उदाहरण: Factorial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7309009" y="4107894"/>
            <a:ext cx="6683454" cy="291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factorial(5) = 5 * 4 * 3 * 2 * 1 = 120</a:t>
            </a:r>
            <a:endParaRPr lang="en-US" sz="1400" dirty="0"/>
          </a:p>
        </p:txBody>
      </p:sp>
      <p:sp>
        <p:nvSpPr>
          <p:cNvPr id="13" name="Shape 7"/>
          <p:cNvSpPr/>
          <p:nvPr/>
        </p:nvSpPr>
        <p:spPr>
          <a:xfrm>
            <a:off x="6124337" y="4830247"/>
            <a:ext cx="7868126" cy="2897624"/>
          </a:xfrm>
          <a:prstGeom prst="roundRect">
            <a:avLst>
              <a:gd name="adj" fmla="val 2642"/>
            </a:avLst>
          </a:prstGeom>
          <a:solidFill>
            <a:srgbClr val="DFECE9"/>
          </a:solidFill>
          <a:ln/>
        </p:spPr>
      </p:sp>
      <p:sp>
        <p:nvSpPr>
          <p:cNvPr id="14" name="Shape 8"/>
          <p:cNvSpPr/>
          <p:nvPr/>
        </p:nvSpPr>
        <p:spPr>
          <a:xfrm>
            <a:off x="6115288" y="4830247"/>
            <a:ext cx="7886224" cy="2897624"/>
          </a:xfrm>
          <a:prstGeom prst="roundRect">
            <a:avLst>
              <a:gd name="adj" fmla="val 944"/>
            </a:avLst>
          </a:prstGeom>
          <a:solidFill>
            <a:srgbClr val="DFECE9"/>
          </a:solidFill>
          <a:ln/>
        </p:spPr>
      </p:sp>
      <p:sp>
        <p:nvSpPr>
          <p:cNvPr id="15" name="Text 9"/>
          <p:cNvSpPr/>
          <p:nvPr/>
        </p:nvSpPr>
        <p:spPr>
          <a:xfrm>
            <a:off x="6297454" y="4966930"/>
            <a:ext cx="7521893" cy="2624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 factorial($n) {
  if ($n &lt;= 1) {
    return 1;
  } else {
    return $n * factorial($n - 1);
  }
}
echo factorial(5); // आउटपुट: 120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278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708" y="3084790"/>
            <a:ext cx="7110293" cy="631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Anonymous Functions (Closure)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7708" y="4019907"/>
            <a:ext cx="4270177" cy="1503998"/>
          </a:xfrm>
          <a:prstGeom prst="roundRect">
            <a:avLst>
              <a:gd name="adj" fmla="val 564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7496" y="4229695"/>
            <a:ext cx="2527816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नामबिना परिभाषित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17496" y="4666893"/>
            <a:ext cx="385060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नामबिना परिभाषित गरिने functions लाई anonymous functions भनिन्छ।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5180052" y="4019907"/>
            <a:ext cx="4270177" cy="1503998"/>
          </a:xfrm>
          <a:prstGeom prst="roundRect">
            <a:avLst>
              <a:gd name="adj" fmla="val 564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89840" y="4229695"/>
            <a:ext cx="2527816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भेरिएबलमा स्टोर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5389840" y="4666893"/>
            <a:ext cx="385060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यस्ता functions लाई भेरिएबलमा स्टोर गर्न सकिन्छ।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9652397" y="4019907"/>
            <a:ext cx="4270177" cy="1503998"/>
          </a:xfrm>
          <a:prstGeom prst="roundRect">
            <a:avLst>
              <a:gd name="adj" fmla="val 564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62185" y="4229695"/>
            <a:ext cx="2527816" cy="315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प्रयोग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862185" y="4666893"/>
            <a:ext cx="3850600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कलब्याक, इभेन्ट ह्यान्डलिङ, र छोटो कोड ब्लकहरूमा प्रयोग गरिन्छ।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07708" y="5751314"/>
            <a:ext cx="13214985" cy="1921193"/>
          </a:xfrm>
          <a:prstGeom prst="roundRect">
            <a:avLst>
              <a:gd name="adj" fmla="val 4421"/>
            </a:avLst>
          </a:prstGeom>
          <a:solidFill>
            <a:srgbClr val="DFECE9"/>
          </a:solidFill>
          <a:ln/>
        </p:spPr>
      </p:sp>
      <p:sp>
        <p:nvSpPr>
          <p:cNvPr id="14" name="Shape 11"/>
          <p:cNvSpPr/>
          <p:nvPr/>
        </p:nvSpPr>
        <p:spPr>
          <a:xfrm>
            <a:off x="697706" y="5751314"/>
            <a:ext cx="13234987" cy="1921193"/>
          </a:xfrm>
          <a:prstGeom prst="roundRect">
            <a:avLst>
              <a:gd name="adj" fmla="val 1579"/>
            </a:avLst>
          </a:prstGeom>
          <a:solidFill>
            <a:srgbClr val="DFECE9"/>
          </a:solidFill>
          <a:ln/>
        </p:spPr>
      </p:sp>
      <p:sp>
        <p:nvSpPr>
          <p:cNvPr id="15" name="Text 12"/>
          <p:cNvSpPr/>
          <p:nvPr/>
        </p:nvSpPr>
        <p:spPr>
          <a:xfrm>
            <a:off x="899874" y="5902881"/>
            <a:ext cx="12830651" cy="1618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C3249"/>
                </a:solidFill>
                <a:highlight>
                  <a:srgbClr val="DFECE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$greet = function($name) {
  return "नमस्ते, $name!";
};
echo $greet("राम"); // आउटपुट: नमस्ते, राम!
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Custom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Kanit Light</vt:lpstr>
      <vt:lpstr>Martel Sans</vt:lpstr>
      <vt:lpstr>Calibri</vt:lpstr>
      <vt:lpstr>Calibri Light</vt:lpstr>
      <vt:lpstr>Martel Sans Bold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2</cp:revision>
  <dcterms:created xsi:type="dcterms:W3CDTF">2025-04-18T01:53:46Z</dcterms:created>
  <dcterms:modified xsi:type="dcterms:W3CDTF">2026-03-11T02:04:10Z</dcterms:modified>
</cp:coreProperties>
</file>