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
      <p:font typeface="Raleway Bold" panose="020B0604020202020204" charset="0"/>
      <p:bold r:id="rId19"/>
    </p:embeddedFont>
    <p:embeddedFont>
      <p:font typeface="Raleway Medium" pitchFamily="2" charset="0"/>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9" d="100"/>
          <a:sy n="59" d="100"/>
        </p:scale>
        <p:origin x="7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57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01215" y="731521"/>
            <a:ext cx="10411466" cy="3840480"/>
          </a:xfrm>
        </p:spPr>
        <p:txBody>
          <a:bodyPr anchor="b">
            <a:normAutofit/>
          </a:bodyPr>
          <a:lstStyle>
            <a:lvl1pPr algn="ctr">
              <a:defRPr sz="576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2101215" y="4663440"/>
            <a:ext cx="10411466" cy="2286000"/>
          </a:xfrm>
        </p:spPr>
        <p:txBody>
          <a:bodyPr anchor="t">
            <a:normAutofit/>
          </a:bodyPr>
          <a:lstStyle>
            <a:lvl1pPr marL="0" indent="0" algn="ctr">
              <a:buNone/>
              <a:defRPr sz="2520">
                <a:gradFill flip="none" rotWithShape="1">
                  <a:gsLst>
                    <a:gs pos="0">
                      <a:schemeClr val="tx1"/>
                    </a:gs>
                    <a:gs pos="100000">
                      <a:schemeClr val="tx1">
                        <a:lumMod val="75000"/>
                      </a:schemeClr>
                    </a:gs>
                  </a:gsLst>
                  <a:lin ang="5400000" scaled="0"/>
                  <a:tileRect/>
                </a:gra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518138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69696" y="5679438"/>
            <a:ext cx="11887200" cy="680086"/>
          </a:xfrm>
        </p:spPr>
        <p:txBody>
          <a:bodyPr anchor="b">
            <a:normAutofit/>
          </a:bodyPr>
          <a:lstStyle>
            <a:lvl1pPr algn="l">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75534" y="1118535"/>
            <a:ext cx="9871133" cy="379797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369696" y="6359524"/>
            <a:ext cx="11887200" cy="592454"/>
          </a:xfrm>
        </p:spPr>
        <p:txBody>
          <a:bodyPr>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46189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69695" y="731522"/>
            <a:ext cx="11887199" cy="3749039"/>
          </a:xfrm>
        </p:spPr>
        <p:txBody>
          <a:bodyPr anchor="ctr">
            <a:normAutofit/>
          </a:bodyPr>
          <a:lstStyle>
            <a:lvl1pPr algn="l">
              <a:defRPr sz="3840" b="0" cap="all"/>
            </a:lvl1pPr>
          </a:lstStyle>
          <a:p>
            <a:r>
              <a:rPr lang="en-US"/>
              <a:t>Click to edit Master title style</a:t>
            </a:r>
            <a:endParaRPr lang="en-US" dirty="0"/>
          </a:p>
        </p:txBody>
      </p:sp>
      <p:sp>
        <p:nvSpPr>
          <p:cNvPr id="3" name="Text Placeholder 2"/>
          <p:cNvSpPr>
            <a:spLocks noGrp="1"/>
          </p:cNvSpPr>
          <p:nvPr>
            <p:ph type="body" idx="1"/>
          </p:nvPr>
        </p:nvSpPr>
        <p:spPr>
          <a:xfrm>
            <a:off x="1369693" y="5212080"/>
            <a:ext cx="11887200" cy="1737360"/>
          </a:xfrm>
        </p:spPr>
        <p:txBody>
          <a:bodyPr anchor="ctr">
            <a:normAutofit/>
          </a:bodyPr>
          <a:lstStyle>
            <a:lvl1pPr marL="0" indent="0" algn="l">
              <a:buNone/>
              <a:defRPr sz="2400">
                <a:gradFill flip="none" rotWithShape="1">
                  <a:gsLst>
                    <a:gs pos="0">
                      <a:schemeClr val="tx1"/>
                    </a:gs>
                    <a:gs pos="100000">
                      <a:schemeClr val="tx1">
                        <a:lumMod val="75000"/>
                      </a:schemeClr>
                    </a:gs>
                  </a:gsLst>
                  <a:lin ang="5400000" scaled="0"/>
                  <a:tileRect/>
                </a:gra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87932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003934" y="944189"/>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600" dirty="0">
                <a:solidFill>
                  <a:schemeClr val="accent1"/>
                </a:solidFill>
              </a:rPr>
              <a:t>“</a:t>
            </a:r>
          </a:p>
        </p:txBody>
      </p:sp>
      <p:sp>
        <p:nvSpPr>
          <p:cNvPr id="15" name="TextBox 14"/>
          <p:cNvSpPr txBox="1"/>
          <p:nvPr/>
        </p:nvSpPr>
        <p:spPr>
          <a:xfrm>
            <a:off x="12525374" y="3291840"/>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accent1"/>
                </a:solidFill>
              </a:rPr>
              <a:t>”</a:t>
            </a:r>
          </a:p>
        </p:txBody>
      </p:sp>
      <p:sp>
        <p:nvSpPr>
          <p:cNvPr id="2" name="Title 1"/>
          <p:cNvSpPr>
            <a:spLocks noGrp="1"/>
          </p:cNvSpPr>
          <p:nvPr>
            <p:ph type="title"/>
          </p:nvPr>
        </p:nvSpPr>
        <p:spPr>
          <a:xfrm>
            <a:off x="1735455" y="731522"/>
            <a:ext cx="11155678" cy="3291839"/>
          </a:xfrm>
        </p:spPr>
        <p:txBody>
          <a:bodyPr anchor="ctr">
            <a:normAutofit/>
          </a:bodyPr>
          <a:lstStyle>
            <a:lvl1pPr algn="l">
              <a:defRPr sz="384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09775" y="4023360"/>
            <a:ext cx="10607042" cy="457200"/>
          </a:xfrm>
        </p:spPr>
        <p:txBody>
          <a:bodyPr anchor="ctr"/>
          <a:lstStyle>
            <a:lvl1pPr marL="0" indent="0">
              <a:buFontTx/>
              <a:buNone/>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1369693" y="5212080"/>
            <a:ext cx="11887200" cy="1737360"/>
          </a:xfrm>
        </p:spPr>
        <p:txBody>
          <a:bodyPr vert="horz" lIns="91440" tIns="45720" rIns="91440" bIns="45720" rtlCol="0" anchor="ctr">
            <a:normAutofit/>
          </a:bodyPr>
          <a:lstStyle>
            <a:lvl1pPr>
              <a:buNone/>
              <a:defRPr lang="en-US" sz="24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34007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69694" y="3970297"/>
            <a:ext cx="11887200" cy="1762560"/>
          </a:xfrm>
        </p:spPr>
        <p:txBody>
          <a:bodyPr anchor="b">
            <a:normAutofit/>
          </a:bodyPr>
          <a:lstStyle>
            <a:lvl1pPr algn="l">
              <a:defRPr sz="3840" b="0" cap="all"/>
            </a:lvl1pPr>
          </a:lstStyle>
          <a:p>
            <a:r>
              <a:rPr lang="en-US"/>
              <a:t>Click to edit Master title style</a:t>
            </a:r>
            <a:endParaRPr lang="en-US" dirty="0"/>
          </a:p>
        </p:txBody>
      </p:sp>
      <p:sp>
        <p:nvSpPr>
          <p:cNvPr id="3" name="Text Placeholder 2"/>
          <p:cNvSpPr>
            <a:spLocks noGrp="1"/>
          </p:cNvSpPr>
          <p:nvPr>
            <p:ph type="body" idx="1"/>
          </p:nvPr>
        </p:nvSpPr>
        <p:spPr>
          <a:xfrm>
            <a:off x="1369693" y="5732857"/>
            <a:ext cx="11887201" cy="1032480"/>
          </a:xfrm>
        </p:spPr>
        <p:txBody>
          <a:bodyPr vert="horz" lIns="91440" tIns="45720" rIns="91440" bIns="45720" rtlCol="0" anchor="t">
            <a:normAutofit/>
          </a:bodyPr>
          <a:lstStyle>
            <a:lvl1pPr>
              <a:defRPr lang="en-US" sz="24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95517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003934" y="944189"/>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600" dirty="0">
                <a:solidFill>
                  <a:schemeClr val="accent1"/>
                </a:solidFill>
              </a:rPr>
              <a:t>“</a:t>
            </a:r>
          </a:p>
        </p:txBody>
      </p:sp>
      <p:sp>
        <p:nvSpPr>
          <p:cNvPr id="15" name="TextBox 14"/>
          <p:cNvSpPr txBox="1"/>
          <p:nvPr/>
        </p:nvSpPr>
        <p:spPr>
          <a:xfrm>
            <a:off x="12525374" y="3291840"/>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accent1"/>
                </a:solidFill>
              </a:rPr>
              <a:t>”</a:t>
            </a:r>
          </a:p>
        </p:txBody>
      </p:sp>
      <p:sp>
        <p:nvSpPr>
          <p:cNvPr id="2" name="Title 1"/>
          <p:cNvSpPr>
            <a:spLocks noGrp="1"/>
          </p:cNvSpPr>
          <p:nvPr>
            <p:ph type="title"/>
          </p:nvPr>
        </p:nvSpPr>
        <p:spPr>
          <a:xfrm>
            <a:off x="1735455" y="731522"/>
            <a:ext cx="11155678" cy="3291839"/>
          </a:xfrm>
        </p:spPr>
        <p:txBody>
          <a:bodyPr anchor="ctr">
            <a:normAutofit/>
          </a:bodyPr>
          <a:lstStyle>
            <a:lvl1pPr algn="l">
              <a:defRPr sz="38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369694" y="4663440"/>
            <a:ext cx="11887200" cy="1066800"/>
          </a:xfrm>
        </p:spPr>
        <p:txBody>
          <a:bodyPr vert="horz" lIns="91440" tIns="45720" rIns="91440" bIns="45720" rtlCol="0" anchor="b">
            <a:normAutofit/>
          </a:bodyPr>
          <a:lstStyle>
            <a:lvl1pPr>
              <a:buNone/>
              <a:defRPr lang="en-US" sz="288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369693" y="5730240"/>
            <a:ext cx="11887200" cy="1219200"/>
          </a:xfrm>
        </p:spPr>
        <p:txBody>
          <a:bodyPr anchor="t">
            <a:normAutofit/>
          </a:bodyPr>
          <a:lstStyle>
            <a:lvl1pPr marL="0" indent="0" algn="l">
              <a:buNone/>
              <a:defRPr sz="2160">
                <a:gradFill flip="none" rotWithShape="1">
                  <a:gsLst>
                    <a:gs pos="0">
                      <a:schemeClr val="tx1"/>
                    </a:gs>
                    <a:gs pos="100000">
                      <a:schemeClr val="tx1">
                        <a:lumMod val="75000"/>
                      </a:schemeClr>
                    </a:gs>
                  </a:gsLst>
                  <a:lin ang="5400000" scaled="0"/>
                  <a:tileRect/>
                </a:gra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98666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69695" y="731522"/>
            <a:ext cx="11887199" cy="329183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369694" y="4206240"/>
            <a:ext cx="11887200" cy="1005840"/>
          </a:xfrm>
        </p:spPr>
        <p:txBody>
          <a:bodyPr vert="horz" lIns="91440" tIns="45720" rIns="91440" bIns="45720" rtlCol="0" anchor="b">
            <a:normAutofit/>
          </a:bodyPr>
          <a:lstStyle>
            <a:lvl1pPr>
              <a:buNone/>
              <a:defRPr lang="en-US" sz="336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369693" y="5212080"/>
            <a:ext cx="11887200" cy="1737360"/>
          </a:xfrm>
        </p:spPr>
        <p:txBody>
          <a:bodyPr anchor="t">
            <a:normAutofit/>
          </a:bodyPr>
          <a:lstStyle>
            <a:lvl1pPr marL="0" indent="0" algn="l">
              <a:buNone/>
              <a:defRPr sz="2160">
                <a:gradFill flip="none" rotWithShape="1">
                  <a:gsLst>
                    <a:gs pos="0">
                      <a:schemeClr val="tx1"/>
                    </a:gs>
                    <a:gs pos="100000">
                      <a:schemeClr val="tx1">
                        <a:lumMod val="75000"/>
                      </a:schemeClr>
                    </a:gs>
                  </a:gsLst>
                  <a:lin ang="5400000" scaled="0"/>
                  <a:tileRect/>
                </a:gra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59567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369695" y="731520"/>
            <a:ext cx="11887198" cy="2286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9026186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4278" y="731520"/>
            <a:ext cx="2652617" cy="62179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69694" y="731520"/>
            <a:ext cx="9052560" cy="621792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483010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017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56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505142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17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756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917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103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327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0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01216" y="3970297"/>
            <a:ext cx="10424160" cy="1762560"/>
          </a:xfrm>
        </p:spPr>
        <p:txBody>
          <a:bodyPr anchor="b"/>
          <a:lstStyle>
            <a:lvl1pPr algn="r">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2101214" y="5732857"/>
            <a:ext cx="10424161" cy="1032480"/>
          </a:xfrm>
        </p:spPr>
        <p:txBody>
          <a:bodyPr anchor="t">
            <a:normAutofit/>
          </a:bodyPr>
          <a:lstStyle>
            <a:lvl1pPr marL="0" indent="0" algn="r">
              <a:buNone/>
              <a:defRPr sz="2400">
                <a:gradFill flip="none" rotWithShape="1">
                  <a:gsLst>
                    <a:gs pos="0">
                      <a:schemeClr val="tx1"/>
                    </a:gs>
                    <a:gs pos="100000">
                      <a:schemeClr val="tx1">
                        <a:lumMod val="75000"/>
                      </a:schemeClr>
                    </a:gs>
                  </a:gsLst>
                  <a:lin ang="5400000" scaled="0"/>
                  <a:tileRect/>
                </a:gra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56859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69694" y="3200400"/>
            <a:ext cx="5852160" cy="3749041"/>
          </a:xfrm>
        </p:spPr>
        <p:txBody>
          <a:bodyPr>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4734" y="3200400"/>
            <a:ext cx="5852160" cy="3749040"/>
          </a:xfrm>
        </p:spPr>
        <p:txBody>
          <a:bodyPr>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5947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15137" y="3190240"/>
            <a:ext cx="5506717" cy="691514"/>
          </a:xfrm>
        </p:spPr>
        <p:txBody>
          <a:bodyPr anchor="b">
            <a:noAutofit/>
          </a:bodyPr>
          <a:lstStyle>
            <a:lvl1pPr marL="0" indent="0">
              <a:buNone/>
              <a:defRPr sz="336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369694" y="3891915"/>
            <a:ext cx="5852160" cy="3057524"/>
          </a:xfrm>
        </p:spPr>
        <p:txBody>
          <a:bodyPr anchor="t">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731760" y="3200400"/>
            <a:ext cx="5525136" cy="691514"/>
          </a:xfrm>
        </p:spPr>
        <p:txBody>
          <a:bodyPr anchor="b">
            <a:noAutofit/>
          </a:bodyPr>
          <a:lstStyle>
            <a:lvl1pPr marL="0" indent="0">
              <a:buNone/>
              <a:defRPr sz="336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4735" y="3891915"/>
            <a:ext cx="5852161" cy="3057524"/>
          </a:xfrm>
        </p:spPr>
        <p:txBody>
          <a:bodyPr anchor="t">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51534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778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72614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69694" y="1920240"/>
            <a:ext cx="4258945" cy="1645920"/>
          </a:xfrm>
        </p:spPr>
        <p:txBody>
          <a:bodyPr anchor="b">
            <a:normAutofit/>
          </a:bodyPr>
          <a:lstStyle>
            <a:lvl1pPr algn="l">
              <a:defRPr sz="2880" b="0"/>
            </a:lvl1pPr>
          </a:lstStyle>
          <a:p>
            <a:r>
              <a:rPr lang="en-US"/>
              <a:t>Click to edit Master title style</a:t>
            </a:r>
            <a:endParaRPr lang="en-US" dirty="0"/>
          </a:p>
        </p:txBody>
      </p:sp>
      <p:sp>
        <p:nvSpPr>
          <p:cNvPr id="3" name="Content Placeholder 2"/>
          <p:cNvSpPr>
            <a:spLocks noGrp="1"/>
          </p:cNvSpPr>
          <p:nvPr>
            <p:ph idx="1"/>
          </p:nvPr>
        </p:nvSpPr>
        <p:spPr>
          <a:xfrm>
            <a:off x="6124575" y="731521"/>
            <a:ext cx="7132321" cy="6217920"/>
          </a:xfrm>
        </p:spPr>
        <p:txBody>
          <a:bodyPr anchor="ctr">
            <a:normAutofit/>
          </a:bodyPr>
          <a:lstStyle>
            <a:lvl1pPr>
              <a:defRPr sz="2400"/>
            </a:lvl1pPr>
            <a:lvl2pPr>
              <a:defRPr sz="216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69694" y="3566160"/>
            <a:ext cx="4258945" cy="2194560"/>
          </a:xfrm>
        </p:spPr>
        <p:txBody>
          <a:bodyPr>
            <a:normAutofit/>
          </a:bodyPr>
          <a:lstStyle>
            <a:lvl1pPr marL="0" indent="0">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11918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69694" y="1920240"/>
            <a:ext cx="6400801" cy="1645920"/>
          </a:xfrm>
        </p:spPr>
        <p:txBody>
          <a:bodyPr anchor="b">
            <a:normAutofit/>
          </a:bodyPr>
          <a:lstStyle>
            <a:lvl1pPr algn="l">
              <a:defRPr sz="336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8920480" y="-21946"/>
            <a:ext cx="3931919" cy="8284464"/>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369694" y="3566160"/>
            <a:ext cx="6400801" cy="2194560"/>
          </a:xfrm>
        </p:spPr>
        <p:txBody>
          <a:bodyPr>
            <a:normAutofit/>
          </a:bodyPr>
          <a:lstStyle>
            <a:lvl1pPr marL="0" indent="0">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a:xfrm>
            <a:off x="7679054" y="7059931"/>
            <a:ext cx="1097280" cy="438150"/>
          </a:xfrm>
        </p:spPr>
        <p:txBody>
          <a:bodyPr/>
          <a:lstStyle/>
          <a:p>
            <a:fld id="{B61BEF0D-F0BB-DE4B-95CE-6DB70DBA9567}" type="datetimeFigureOut">
              <a:rPr lang="en-US" dirty="0"/>
              <a:pPr/>
              <a:t>3/11/2026</a:t>
            </a:fld>
            <a:endParaRPr lang="en-US" dirty="0"/>
          </a:p>
        </p:txBody>
      </p:sp>
      <p:sp>
        <p:nvSpPr>
          <p:cNvPr id="6" name="Footer Placeholder 5"/>
          <p:cNvSpPr>
            <a:spLocks noGrp="1"/>
          </p:cNvSpPr>
          <p:nvPr>
            <p:ph type="ftr" sz="quarter" idx="11"/>
          </p:nvPr>
        </p:nvSpPr>
        <p:spPr>
          <a:xfrm>
            <a:off x="1369694" y="7059931"/>
            <a:ext cx="6126480" cy="438150"/>
          </a:xfrm>
        </p:spPr>
        <p:txBody>
          <a:bodyPr/>
          <a:lstStyle/>
          <a:p>
            <a:endParaRPr lang="en-US" dirty="0"/>
          </a:p>
        </p:txBody>
      </p:sp>
      <p:sp>
        <p:nvSpPr>
          <p:cNvPr id="7" name="Slide Number Placeholder 6"/>
          <p:cNvSpPr>
            <a:spLocks noGrp="1"/>
          </p:cNvSpPr>
          <p:nvPr>
            <p:ph type="sldNum" sz="quarter" idx="12"/>
          </p:nvPr>
        </p:nvSpPr>
        <p:spPr>
          <a:xfrm>
            <a:off x="12891135" y="7059931"/>
            <a:ext cx="38708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57549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9695" y="731520"/>
            <a:ext cx="11887198" cy="2286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69695" y="3200400"/>
            <a:ext cx="11887198" cy="374904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05134" y="7059931"/>
            <a:ext cx="1920240" cy="438150"/>
          </a:xfrm>
          <a:prstGeom prst="rect">
            <a:avLst/>
          </a:prstGeom>
        </p:spPr>
        <p:txBody>
          <a:bodyPr vert="horz" lIns="91440" tIns="45720" rIns="91440" bIns="45720" rtlCol="0" anchor="ctr"/>
          <a:lstStyle>
            <a:lvl1pPr algn="r">
              <a:defRPr sz="108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3/11/2026</a:t>
            </a:fld>
            <a:endParaRPr lang="en-US" dirty="0"/>
          </a:p>
        </p:txBody>
      </p:sp>
      <p:sp>
        <p:nvSpPr>
          <p:cNvPr id="5" name="Footer Placeholder 4"/>
          <p:cNvSpPr>
            <a:spLocks noGrp="1"/>
          </p:cNvSpPr>
          <p:nvPr>
            <p:ph type="ftr" sz="quarter" idx="3"/>
          </p:nvPr>
        </p:nvSpPr>
        <p:spPr>
          <a:xfrm>
            <a:off x="1369694" y="7059931"/>
            <a:ext cx="9052560" cy="438150"/>
          </a:xfrm>
          <a:prstGeom prst="rect">
            <a:avLst/>
          </a:prstGeom>
        </p:spPr>
        <p:txBody>
          <a:bodyPr vert="horz" lIns="91440" tIns="45720" rIns="91440" bIns="45720" rtlCol="0" anchor="ctr"/>
          <a:lstStyle>
            <a:lvl1pPr algn="l">
              <a:defRPr sz="108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2616815" y="7059931"/>
            <a:ext cx="661400" cy="438150"/>
          </a:xfrm>
          <a:prstGeom prst="rect">
            <a:avLst/>
          </a:prstGeom>
        </p:spPr>
        <p:txBody>
          <a:bodyPr vert="horz" lIns="91440" tIns="45720" rIns="91440" bIns="45720" rtlCol="0" anchor="ctr"/>
          <a:lstStyle>
            <a:lvl1pPr algn="r">
              <a:defRPr sz="108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690052"/>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hf sldNum="0" hdr="0" ftr="0" dt="0"/>
  <p:txStyles>
    <p:titleStyle>
      <a:lvl1pPr algn="l" defTabSz="548640" rtl="0" eaLnBrk="1" latinLnBrk="0" hangingPunct="1">
        <a:spcBef>
          <a:spcPct val="0"/>
        </a:spcBef>
        <a:buNone/>
        <a:defRPr sz="384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548640" rtl="0" eaLnBrk="1" latinLnBrk="0" hangingPunct="1">
        <a:spcBef>
          <a:spcPct val="20000"/>
        </a:spcBef>
        <a:spcAft>
          <a:spcPts val="720"/>
        </a:spcAft>
        <a:buClr>
          <a:schemeClr val="tx1"/>
        </a:buClr>
        <a:buSzPct val="100000"/>
        <a:buFont typeface="Arial"/>
        <a:buChar char="•"/>
        <a:defRPr sz="2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891540" indent="-342900" algn="l" defTabSz="548640" rtl="0" eaLnBrk="1" latinLnBrk="0" hangingPunct="1">
        <a:spcBef>
          <a:spcPct val="20000"/>
        </a:spcBef>
        <a:spcAft>
          <a:spcPts val="720"/>
        </a:spcAft>
        <a:buClr>
          <a:schemeClr val="tx1"/>
        </a:buClr>
        <a:buSzPct val="100000"/>
        <a:buFont typeface="Arial"/>
        <a:buChar char="•"/>
        <a:defRPr sz="216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440180" indent="-342900" algn="l" defTabSz="548640" rtl="0" eaLnBrk="1" latinLnBrk="0" hangingPunct="1">
        <a:spcBef>
          <a:spcPct val="20000"/>
        </a:spcBef>
        <a:spcAft>
          <a:spcPts val="720"/>
        </a:spcAft>
        <a:buClr>
          <a:schemeClr val="tx1"/>
        </a:buClr>
        <a:buSzPct val="100000"/>
        <a:buFont typeface="Arial"/>
        <a:buChar char="•"/>
        <a:defRPr sz="192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851660" indent="-205740" algn="l" defTabSz="548640" rtl="0" eaLnBrk="1" latinLnBrk="0" hangingPunct="1">
        <a:spcBef>
          <a:spcPct val="20000"/>
        </a:spcBef>
        <a:spcAft>
          <a:spcPts val="720"/>
        </a:spcAft>
        <a:buClr>
          <a:schemeClr val="tx1"/>
        </a:buClr>
        <a:buSzPct val="100000"/>
        <a:buFont typeface="Arial"/>
        <a:buChar char="•"/>
        <a:defRPr sz="168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400300" indent="-205740" algn="l" defTabSz="548640" rtl="0" eaLnBrk="1" latinLnBrk="0" hangingPunct="1">
        <a:spcBef>
          <a:spcPct val="20000"/>
        </a:spcBef>
        <a:spcAft>
          <a:spcPts val="720"/>
        </a:spcAft>
        <a:buClr>
          <a:schemeClr val="tx1"/>
        </a:buClr>
        <a:buSzPct val="100000"/>
        <a:buFont typeface="Arial"/>
        <a:buChar char="•"/>
        <a:defRPr sz="168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3017520" indent="-274320" algn="l" defTabSz="548640" rtl="0" eaLnBrk="1" latinLnBrk="0" hangingPunct="1">
        <a:spcBef>
          <a:spcPct val="20000"/>
        </a:spcBef>
        <a:spcAft>
          <a:spcPts val="720"/>
        </a:spcAft>
        <a:buClr>
          <a:schemeClr val="tx1"/>
        </a:buClr>
        <a:buSzPct val="100000"/>
        <a:buFont typeface="Arial"/>
        <a:buChar char="•"/>
        <a:defRPr sz="144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3566160" indent="-274320" algn="l" defTabSz="548640" rtl="0" eaLnBrk="1" latinLnBrk="0" hangingPunct="1">
        <a:spcBef>
          <a:spcPct val="20000"/>
        </a:spcBef>
        <a:spcAft>
          <a:spcPts val="720"/>
        </a:spcAft>
        <a:buClr>
          <a:schemeClr val="tx1"/>
        </a:buClr>
        <a:buSzPct val="100000"/>
        <a:buFont typeface="Arial"/>
        <a:buChar char="•"/>
        <a:defRPr sz="144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4114800" indent="-274320" algn="l" defTabSz="548640" rtl="0" eaLnBrk="1" latinLnBrk="0" hangingPunct="1">
        <a:spcBef>
          <a:spcPct val="20000"/>
        </a:spcBef>
        <a:spcAft>
          <a:spcPts val="720"/>
        </a:spcAft>
        <a:buClr>
          <a:schemeClr val="tx1"/>
        </a:buClr>
        <a:buSzPct val="100000"/>
        <a:buFont typeface="Arial"/>
        <a:buChar char="•"/>
        <a:defRPr sz="144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4663440" indent="-274320" algn="l" defTabSz="548640" rtl="0" eaLnBrk="1" latinLnBrk="0" hangingPunct="1">
        <a:spcBef>
          <a:spcPct val="20000"/>
        </a:spcBef>
        <a:spcAft>
          <a:spcPts val="720"/>
        </a:spcAft>
        <a:buClr>
          <a:schemeClr val="tx1"/>
        </a:buClr>
        <a:buSzPct val="100000"/>
        <a:buFont typeface="Arial"/>
        <a:buChar char="•"/>
        <a:defRPr sz="144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367552"/>
            <a:ext cx="7415927" cy="1371600"/>
          </a:xfrm>
          <a:prstGeom prst="rect">
            <a:avLst/>
          </a:prstGeom>
          <a:noFill/>
          <a:ln/>
        </p:spPr>
        <p:txBody>
          <a:bodyPr wrap="square" lIns="0" tIns="0" rIns="0" bIns="0" rtlCol="0" anchor="t"/>
          <a:lstStyle/>
          <a:p>
            <a:pPr marL="0" indent="0" algn="l">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PHP: वेब विकासको शक्तिशाली भाषा</a:t>
            </a:r>
            <a:endParaRPr lang="en-US" sz="4300" dirty="0"/>
          </a:p>
        </p:txBody>
      </p:sp>
      <p:sp>
        <p:nvSpPr>
          <p:cNvPr id="4" name="Text 1"/>
          <p:cNvSpPr/>
          <p:nvPr/>
        </p:nvSpPr>
        <p:spPr>
          <a:xfrm>
            <a:off x="6350437" y="3109436"/>
            <a:ext cx="7415927" cy="1580198"/>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PHP एक सर्भर-साइड स्क्रिप्टिङ भाषा हो जुन मुख्य रूपमा वेब विकासका लागि डिजाइन गरिएको छ। यसको विकास रस्मस लर्डोर्फले १९९३ मा सुरु गरी १९९५ मा रिलिज गरेका थिए। पहिले यसको नाम "Personal Home Page" थियो, तर अहिले यसलाई "PHP: Hypertext Preprocessor" को रूपमा चिनिन्छ।</a:t>
            </a:r>
            <a:endParaRPr lang="en-US" sz="1900" dirty="0"/>
          </a:p>
        </p:txBody>
      </p:sp>
      <p:sp>
        <p:nvSpPr>
          <p:cNvPr id="5" name="Text 2"/>
          <p:cNvSpPr/>
          <p:nvPr/>
        </p:nvSpPr>
        <p:spPr>
          <a:xfrm>
            <a:off x="6350437" y="4967288"/>
            <a:ext cx="7415927" cy="1185148"/>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PHP गतिशील वेब पृष्ठहरू सिर्जना गर्न, फारम डेटा सङ्कलन गर्न, सेसन व्यवस्थापन गर्न र डेटाबेससँग अन्तरक्रिया गर्न प्रयोग गरिन्छ। यो खुला स्रोत, क्रस-प्लेटफर्म र विभिन्न डाटाबेसहरूसँग एकीकृत छ।</a:t>
            </a:r>
            <a:endParaRPr lang="en-US" sz="1900" dirty="0"/>
          </a:p>
        </p:txBody>
      </p:sp>
      <p:sp>
        <p:nvSpPr>
          <p:cNvPr id="6" name="Shape 3"/>
          <p:cNvSpPr/>
          <p:nvPr/>
        </p:nvSpPr>
        <p:spPr>
          <a:xfrm>
            <a:off x="6350437" y="6448544"/>
            <a:ext cx="394930" cy="394930"/>
          </a:xfrm>
          <a:prstGeom prst="roundRect">
            <a:avLst>
              <a:gd name="adj" fmla="val 23151155"/>
            </a:avLst>
          </a:prstGeom>
          <a:noFill/>
          <a:ln w="7620">
            <a:solidFill>
              <a:srgbClr val="4D4D51"/>
            </a:solidFill>
            <a:prstDash val="solid"/>
          </a:ln>
        </p:spPr>
      </p:sp>
      <p:pic>
        <p:nvPicPr>
          <p:cNvPr id="7" name="Image 1" descr="preencoded.png"/>
          <p:cNvPicPr>
            <a:picLocks noChangeAspect="1"/>
          </p:cNvPicPr>
          <p:nvPr/>
        </p:nvPicPr>
        <p:blipFill>
          <a:blip r:embed="rId4"/>
          <a:stretch>
            <a:fillRect/>
          </a:stretch>
        </p:blipFill>
        <p:spPr>
          <a:xfrm>
            <a:off x="6358057" y="6456164"/>
            <a:ext cx="379690" cy="379690"/>
          </a:xfrm>
          <a:prstGeom prst="rect">
            <a:avLst/>
          </a:prstGeom>
        </p:spPr>
      </p:pic>
      <p:sp>
        <p:nvSpPr>
          <p:cNvPr id="8" name="Text 4"/>
          <p:cNvSpPr/>
          <p:nvPr/>
        </p:nvSpPr>
        <p:spPr>
          <a:xfrm>
            <a:off x="6868716" y="6430089"/>
            <a:ext cx="2928461" cy="431959"/>
          </a:xfrm>
          <a:prstGeom prst="rect">
            <a:avLst/>
          </a:prstGeom>
          <a:noFill/>
          <a:ln/>
        </p:spPr>
        <p:txBody>
          <a:bodyPr wrap="none" lIns="0" tIns="0" rIns="0" bIns="0" rtlCol="0" anchor="t"/>
          <a:lstStyle/>
          <a:p>
            <a:pPr marL="0" indent="0" algn="l">
              <a:lnSpc>
                <a:spcPts val="3400"/>
              </a:lnSpc>
              <a:buNone/>
            </a:pPr>
            <a:r>
              <a:rPr lang="en-US" sz="2400" b="1" dirty="0">
                <a:solidFill>
                  <a:srgbClr val="D7D4CC"/>
                </a:solidFill>
                <a:latin typeface="Raleway Bold" pitchFamily="34" charset="0"/>
                <a:ea typeface="Raleway Bold" pitchFamily="34" charset="-122"/>
                <a:cs typeface="Raleway Bold" pitchFamily="34" charset="-120"/>
              </a:rPr>
              <a:t>by Rajkumar Thakur</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691515"/>
            <a:ext cx="5486519" cy="685800"/>
          </a:xfrm>
          <a:prstGeom prst="rect">
            <a:avLst/>
          </a:prstGeom>
          <a:noFill/>
          <a:ln/>
        </p:spPr>
        <p:txBody>
          <a:bodyPr wrap="none" lIns="0" tIns="0" rIns="0" bIns="0" rtlCol="0" anchor="t"/>
          <a:lstStyle/>
          <a:p>
            <a:pPr marL="0" indent="0" algn="l">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PHP को मुख्य विशेषताहरू</a:t>
            </a:r>
            <a:endParaRPr lang="en-US" sz="4300" dirty="0"/>
          </a:p>
        </p:txBody>
      </p:sp>
      <p:sp>
        <p:nvSpPr>
          <p:cNvPr id="4" name="Shape 1"/>
          <p:cNvSpPr/>
          <p:nvPr/>
        </p:nvSpPr>
        <p:spPr>
          <a:xfrm>
            <a:off x="864037" y="2025253"/>
            <a:ext cx="555427" cy="555427"/>
          </a:xfrm>
          <a:prstGeom prst="roundRect">
            <a:avLst>
              <a:gd name="adj" fmla="val 66675"/>
            </a:avLst>
          </a:prstGeom>
          <a:solidFill>
            <a:srgbClr val="46464A"/>
          </a:solidFill>
          <a:ln/>
        </p:spPr>
      </p:sp>
      <p:pic>
        <p:nvPicPr>
          <p:cNvPr id="5" name="Image 1" descr="preencoded.png"/>
          <p:cNvPicPr>
            <a:picLocks noChangeAspect="1"/>
          </p:cNvPicPr>
          <p:nvPr/>
        </p:nvPicPr>
        <p:blipFill>
          <a:blip r:embed="rId4"/>
          <a:stretch>
            <a:fillRect/>
          </a:stretch>
        </p:blipFill>
        <p:spPr>
          <a:xfrm>
            <a:off x="977146" y="2097167"/>
            <a:ext cx="329089" cy="411480"/>
          </a:xfrm>
          <a:prstGeom prst="rect">
            <a:avLst/>
          </a:prstGeom>
        </p:spPr>
      </p:pic>
      <p:sp>
        <p:nvSpPr>
          <p:cNvPr id="6" name="Text 2"/>
          <p:cNvSpPr/>
          <p:nvPr/>
        </p:nvSpPr>
        <p:spPr>
          <a:xfrm>
            <a:off x="1666280" y="2025253"/>
            <a:ext cx="2743200"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डाटाबेस एकीकरण</a:t>
            </a:r>
            <a:endParaRPr lang="en-US" sz="2150" dirty="0"/>
          </a:p>
        </p:txBody>
      </p:sp>
      <p:sp>
        <p:nvSpPr>
          <p:cNvPr id="7" name="Text 3"/>
          <p:cNvSpPr/>
          <p:nvPr/>
        </p:nvSpPr>
        <p:spPr>
          <a:xfrm>
            <a:off x="1666280" y="2516267"/>
            <a:ext cx="6613684" cy="790099"/>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MySQL, PostgreSQL जस्ता विभिन्न डाटाबेसहरूसँग सहज एकीकरण गर्न सकिन्छ।</a:t>
            </a:r>
            <a:endParaRPr lang="en-US" sz="1900" dirty="0"/>
          </a:p>
        </p:txBody>
      </p:sp>
      <p:sp>
        <p:nvSpPr>
          <p:cNvPr id="8" name="Shape 4"/>
          <p:cNvSpPr/>
          <p:nvPr/>
        </p:nvSpPr>
        <p:spPr>
          <a:xfrm>
            <a:off x="864037" y="3830836"/>
            <a:ext cx="555427" cy="555427"/>
          </a:xfrm>
          <a:prstGeom prst="roundRect">
            <a:avLst>
              <a:gd name="adj" fmla="val 66675"/>
            </a:avLst>
          </a:prstGeom>
          <a:solidFill>
            <a:srgbClr val="46464A"/>
          </a:solidFill>
          <a:ln/>
        </p:spPr>
      </p:sp>
      <p:pic>
        <p:nvPicPr>
          <p:cNvPr id="9" name="Image 2" descr="preencoded.png"/>
          <p:cNvPicPr>
            <a:picLocks noChangeAspect="1"/>
          </p:cNvPicPr>
          <p:nvPr/>
        </p:nvPicPr>
        <p:blipFill>
          <a:blip r:embed="rId5"/>
          <a:stretch>
            <a:fillRect/>
          </a:stretch>
        </p:blipFill>
        <p:spPr>
          <a:xfrm>
            <a:off x="977146" y="3902750"/>
            <a:ext cx="329089" cy="411480"/>
          </a:xfrm>
          <a:prstGeom prst="rect">
            <a:avLst/>
          </a:prstGeom>
        </p:spPr>
      </p:pic>
      <p:sp>
        <p:nvSpPr>
          <p:cNvPr id="10" name="Text 5"/>
          <p:cNvSpPr/>
          <p:nvPr/>
        </p:nvSpPr>
        <p:spPr>
          <a:xfrm>
            <a:off x="1666280" y="3830836"/>
            <a:ext cx="2743200"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क्रस-प्लेटफर्म</a:t>
            </a:r>
            <a:endParaRPr lang="en-US" sz="2150" dirty="0"/>
          </a:p>
        </p:txBody>
      </p:sp>
      <p:sp>
        <p:nvSpPr>
          <p:cNvPr id="11" name="Text 6"/>
          <p:cNvSpPr/>
          <p:nvPr/>
        </p:nvSpPr>
        <p:spPr>
          <a:xfrm>
            <a:off x="1666280" y="4321850"/>
            <a:ext cx="6613684" cy="395049"/>
          </a:xfrm>
          <a:prstGeom prst="rect">
            <a:avLst/>
          </a:prstGeom>
          <a:noFill/>
          <a:ln/>
        </p:spPr>
        <p:txBody>
          <a:bodyPr wrap="non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विभिन्न अपरेटिङ सिस्टमहरूमा सञ्चालन गर्न सकिन्छ।</a:t>
            </a:r>
            <a:endParaRPr lang="en-US" sz="1900" dirty="0"/>
          </a:p>
        </p:txBody>
      </p:sp>
      <p:sp>
        <p:nvSpPr>
          <p:cNvPr id="12" name="Shape 7"/>
          <p:cNvSpPr/>
          <p:nvPr/>
        </p:nvSpPr>
        <p:spPr>
          <a:xfrm>
            <a:off x="864037" y="5241369"/>
            <a:ext cx="555427" cy="555427"/>
          </a:xfrm>
          <a:prstGeom prst="roundRect">
            <a:avLst>
              <a:gd name="adj" fmla="val 66675"/>
            </a:avLst>
          </a:prstGeom>
          <a:solidFill>
            <a:srgbClr val="46464A"/>
          </a:solidFill>
          <a:ln/>
        </p:spPr>
      </p:sp>
      <p:pic>
        <p:nvPicPr>
          <p:cNvPr id="13" name="Image 3" descr="preencoded.png"/>
          <p:cNvPicPr>
            <a:picLocks noChangeAspect="1"/>
          </p:cNvPicPr>
          <p:nvPr/>
        </p:nvPicPr>
        <p:blipFill>
          <a:blip r:embed="rId6"/>
          <a:stretch>
            <a:fillRect/>
          </a:stretch>
        </p:blipFill>
        <p:spPr>
          <a:xfrm>
            <a:off x="977146" y="5313283"/>
            <a:ext cx="329089" cy="411480"/>
          </a:xfrm>
          <a:prstGeom prst="rect">
            <a:avLst/>
          </a:prstGeom>
        </p:spPr>
      </p:pic>
      <p:sp>
        <p:nvSpPr>
          <p:cNvPr id="14" name="Text 8"/>
          <p:cNvSpPr/>
          <p:nvPr/>
        </p:nvSpPr>
        <p:spPr>
          <a:xfrm>
            <a:off x="1666280" y="5241369"/>
            <a:ext cx="2743200"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सेसन र कुकीज</a:t>
            </a:r>
            <a:endParaRPr lang="en-US" sz="2150" dirty="0"/>
          </a:p>
        </p:txBody>
      </p:sp>
      <p:sp>
        <p:nvSpPr>
          <p:cNvPr id="15" name="Text 9"/>
          <p:cNvSpPr/>
          <p:nvPr/>
        </p:nvSpPr>
        <p:spPr>
          <a:xfrm>
            <a:off x="1666280" y="5732383"/>
            <a:ext cx="6613684" cy="395049"/>
          </a:xfrm>
          <a:prstGeom prst="rect">
            <a:avLst/>
          </a:prstGeom>
          <a:noFill/>
          <a:ln/>
        </p:spPr>
        <p:txBody>
          <a:bodyPr wrap="non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प्रयोगकर्ता सेसन र कुकीज व्यवस्थापनको लागि उत्कृष्ट समर्थन प्रदान गर्दछ।</a:t>
            </a:r>
            <a:endParaRPr lang="en-US" sz="1900" dirty="0"/>
          </a:p>
        </p:txBody>
      </p:sp>
      <p:sp>
        <p:nvSpPr>
          <p:cNvPr id="16" name="Shape 10"/>
          <p:cNvSpPr/>
          <p:nvPr/>
        </p:nvSpPr>
        <p:spPr>
          <a:xfrm>
            <a:off x="864037" y="6651903"/>
            <a:ext cx="555427" cy="555427"/>
          </a:xfrm>
          <a:prstGeom prst="roundRect">
            <a:avLst>
              <a:gd name="adj" fmla="val 66675"/>
            </a:avLst>
          </a:prstGeom>
          <a:solidFill>
            <a:srgbClr val="46464A"/>
          </a:solidFill>
          <a:ln/>
        </p:spPr>
      </p:sp>
      <p:pic>
        <p:nvPicPr>
          <p:cNvPr id="17" name="Image 4" descr="preencoded.png"/>
          <p:cNvPicPr>
            <a:picLocks noChangeAspect="1"/>
          </p:cNvPicPr>
          <p:nvPr/>
        </p:nvPicPr>
        <p:blipFill>
          <a:blip r:embed="rId7"/>
          <a:stretch>
            <a:fillRect/>
          </a:stretch>
        </p:blipFill>
        <p:spPr>
          <a:xfrm>
            <a:off x="977146" y="6723817"/>
            <a:ext cx="329089" cy="411480"/>
          </a:xfrm>
          <a:prstGeom prst="rect">
            <a:avLst/>
          </a:prstGeom>
        </p:spPr>
      </p:pic>
      <p:sp>
        <p:nvSpPr>
          <p:cNvPr id="18" name="Text 11"/>
          <p:cNvSpPr/>
          <p:nvPr/>
        </p:nvSpPr>
        <p:spPr>
          <a:xfrm>
            <a:off x="1666280" y="6651903"/>
            <a:ext cx="2743200"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फर्म ह्यान्डलिङ्ग</a:t>
            </a:r>
            <a:endParaRPr lang="en-US" sz="2150" dirty="0"/>
          </a:p>
        </p:txBody>
      </p:sp>
      <p:sp>
        <p:nvSpPr>
          <p:cNvPr id="19" name="Text 12"/>
          <p:cNvSpPr/>
          <p:nvPr/>
        </p:nvSpPr>
        <p:spPr>
          <a:xfrm>
            <a:off x="1666280" y="7142917"/>
            <a:ext cx="6613684" cy="395049"/>
          </a:xfrm>
          <a:prstGeom prst="rect">
            <a:avLst/>
          </a:prstGeom>
          <a:noFill/>
          <a:ln/>
        </p:spPr>
        <p:txBody>
          <a:bodyPr wrap="non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वेब फर्महरू प्रशोधन गर्न र डाटा सङ्कलन गर्न सहज विधिहरू प्रदान गर्दछ।</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219"/>
          </a:xfrm>
          <a:prstGeom prst="rect">
            <a:avLst/>
          </a:prstGeom>
        </p:spPr>
      </p:pic>
      <p:sp>
        <p:nvSpPr>
          <p:cNvPr id="3" name="Text 0"/>
          <p:cNvSpPr/>
          <p:nvPr/>
        </p:nvSpPr>
        <p:spPr>
          <a:xfrm>
            <a:off x="6267093" y="613410"/>
            <a:ext cx="4986338" cy="619720"/>
          </a:xfrm>
          <a:prstGeom prst="rect">
            <a:avLst/>
          </a:prstGeom>
          <a:noFill/>
          <a:ln/>
        </p:spPr>
        <p:txBody>
          <a:bodyPr wrap="none" lIns="0" tIns="0" rIns="0" bIns="0" rtlCol="0" anchor="t"/>
          <a:lstStyle/>
          <a:p>
            <a:pPr marL="0" indent="0" algn="l">
              <a:lnSpc>
                <a:spcPts val="4850"/>
              </a:lnSpc>
              <a:buNone/>
            </a:pPr>
            <a:r>
              <a:rPr lang="en-US" sz="3900" b="1" dirty="0">
                <a:solidFill>
                  <a:srgbClr val="FFE14D"/>
                </a:solidFill>
                <a:latin typeface="Comfortaa Bold" pitchFamily="34" charset="0"/>
                <a:ea typeface="Comfortaa Bold" pitchFamily="34" charset="-122"/>
                <a:cs typeface="Comfortaa Bold" pitchFamily="34" charset="-120"/>
              </a:rPr>
              <a:t>PHP को बेसिक सिन्ट्याक्स</a:t>
            </a:r>
            <a:endParaRPr lang="en-US" sz="3900" dirty="0"/>
          </a:p>
        </p:txBody>
      </p:sp>
      <p:sp>
        <p:nvSpPr>
          <p:cNvPr id="4" name="Shape 1"/>
          <p:cNvSpPr/>
          <p:nvPr/>
        </p:nvSpPr>
        <p:spPr>
          <a:xfrm>
            <a:off x="6267093" y="1567696"/>
            <a:ext cx="3679865" cy="1603534"/>
          </a:xfrm>
          <a:prstGeom prst="roundRect">
            <a:avLst>
              <a:gd name="adj" fmla="val 20868"/>
            </a:avLst>
          </a:prstGeom>
          <a:solidFill>
            <a:srgbClr val="46464A"/>
          </a:solidFill>
          <a:ln/>
        </p:spPr>
      </p:sp>
      <p:sp>
        <p:nvSpPr>
          <p:cNvPr id="5" name="Text 2"/>
          <p:cNvSpPr/>
          <p:nvPr/>
        </p:nvSpPr>
        <p:spPr>
          <a:xfrm>
            <a:off x="6490097" y="1790700"/>
            <a:ext cx="2478643" cy="309801"/>
          </a:xfrm>
          <a:prstGeom prst="rect">
            <a:avLst/>
          </a:prstGeom>
          <a:noFill/>
          <a:ln/>
        </p:spPr>
        <p:txBody>
          <a:bodyPr wrap="none" lIns="0" tIns="0" rIns="0" bIns="0" rtlCol="0" anchor="t"/>
          <a:lstStyle/>
          <a:p>
            <a:pPr marL="0" indent="0" algn="l">
              <a:lnSpc>
                <a:spcPts val="2400"/>
              </a:lnSpc>
              <a:buNone/>
            </a:pPr>
            <a:r>
              <a:rPr lang="en-US" sz="1950" b="1" dirty="0">
                <a:solidFill>
                  <a:srgbClr val="D7D4CC"/>
                </a:solidFill>
                <a:latin typeface="Comfortaa Bold" pitchFamily="34" charset="0"/>
                <a:ea typeface="Comfortaa Bold" pitchFamily="34" charset="-122"/>
                <a:cs typeface="Comfortaa Bold" pitchFamily="34" charset="-120"/>
              </a:rPr>
              <a:t>स्क्रिप्ट शुरु र अन्त्य</a:t>
            </a:r>
            <a:endParaRPr lang="en-US" sz="1950" dirty="0"/>
          </a:p>
        </p:txBody>
      </p:sp>
      <p:sp>
        <p:nvSpPr>
          <p:cNvPr id="6" name="Text 3"/>
          <p:cNvSpPr/>
          <p:nvPr/>
        </p:nvSpPr>
        <p:spPr>
          <a:xfrm>
            <a:off x="6490097" y="2234327"/>
            <a:ext cx="3233857" cy="713899"/>
          </a:xfrm>
          <a:prstGeom prst="rect">
            <a:avLst/>
          </a:prstGeom>
          <a:noFill/>
          <a:ln/>
        </p:spPr>
        <p:txBody>
          <a:bodyPr wrap="square" lIns="0" tIns="0" rIns="0" bIns="0" rtlCol="0" anchor="t"/>
          <a:lstStyle/>
          <a:p>
            <a:pPr marL="0" indent="0" algn="l">
              <a:lnSpc>
                <a:spcPts val="2800"/>
              </a:lnSpc>
              <a:buNone/>
            </a:pPr>
            <a:r>
              <a:rPr lang="en-US" sz="1750" dirty="0">
                <a:solidFill>
                  <a:srgbClr val="D7D4CC"/>
                </a:solidFill>
                <a:latin typeface="Raleway Medium" pitchFamily="34" charset="0"/>
                <a:ea typeface="Raleway Medium" pitchFamily="34" charset="-122"/>
                <a:cs typeface="Raleway Medium" pitchFamily="34" charset="-120"/>
              </a:rPr>
              <a:t>PHP स्क्रिप्ट &lt;?php टयागबाट सुरु हुन्छ र ?&gt; टयागमा अन्त्य हुन्छ।</a:t>
            </a:r>
            <a:endParaRPr lang="en-US" sz="1750" dirty="0"/>
          </a:p>
        </p:txBody>
      </p:sp>
      <p:sp>
        <p:nvSpPr>
          <p:cNvPr id="7" name="Shape 4"/>
          <p:cNvSpPr/>
          <p:nvPr/>
        </p:nvSpPr>
        <p:spPr>
          <a:xfrm>
            <a:off x="10169962" y="1567696"/>
            <a:ext cx="3679865" cy="1603534"/>
          </a:xfrm>
          <a:prstGeom prst="roundRect">
            <a:avLst>
              <a:gd name="adj" fmla="val 20868"/>
            </a:avLst>
          </a:prstGeom>
          <a:solidFill>
            <a:srgbClr val="46464A"/>
          </a:solidFill>
          <a:ln/>
        </p:spPr>
      </p:sp>
      <p:sp>
        <p:nvSpPr>
          <p:cNvPr id="8" name="Text 5"/>
          <p:cNvSpPr/>
          <p:nvPr/>
        </p:nvSpPr>
        <p:spPr>
          <a:xfrm>
            <a:off x="10392966" y="1790700"/>
            <a:ext cx="2478643" cy="309801"/>
          </a:xfrm>
          <a:prstGeom prst="rect">
            <a:avLst/>
          </a:prstGeom>
          <a:noFill/>
          <a:ln/>
        </p:spPr>
        <p:txBody>
          <a:bodyPr wrap="none" lIns="0" tIns="0" rIns="0" bIns="0" rtlCol="0" anchor="t"/>
          <a:lstStyle/>
          <a:p>
            <a:pPr marL="0" indent="0" algn="l">
              <a:lnSpc>
                <a:spcPts val="2400"/>
              </a:lnSpc>
              <a:buNone/>
            </a:pPr>
            <a:r>
              <a:rPr lang="en-US" sz="1950" b="1" dirty="0">
                <a:solidFill>
                  <a:srgbClr val="D7D4CC"/>
                </a:solidFill>
                <a:latin typeface="Comfortaa Bold" pitchFamily="34" charset="0"/>
                <a:ea typeface="Comfortaa Bold" pitchFamily="34" charset="-122"/>
                <a:cs typeface="Comfortaa Bold" pitchFamily="34" charset="-120"/>
              </a:rPr>
              <a:t>आउटपुट प्रदर्शन</a:t>
            </a:r>
            <a:endParaRPr lang="en-US" sz="1950" dirty="0"/>
          </a:p>
        </p:txBody>
      </p:sp>
      <p:sp>
        <p:nvSpPr>
          <p:cNvPr id="9" name="Text 6"/>
          <p:cNvSpPr/>
          <p:nvPr/>
        </p:nvSpPr>
        <p:spPr>
          <a:xfrm>
            <a:off x="10392966" y="2234327"/>
            <a:ext cx="3233857" cy="713899"/>
          </a:xfrm>
          <a:prstGeom prst="rect">
            <a:avLst/>
          </a:prstGeom>
          <a:noFill/>
          <a:ln/>
        </p:spPr>
        <p:txBody>
          <a:bodyPr wrap="square" lIns="0" tIns="0" rIns="0" bIns="0" rtlCol="0" anchor="t"/>
          <a:lstStyle/>
          <a:p>
            <a:pPr marL="0" indent="0" algn="l">
              <a:lnSpc>
                <a:spcPts val="2800"/>
              </a:lnSpc>
              <a:buNone/>
            </a:pPr>
            <a:r>
              <a:rPr lang="en-US" sz="1750" dirty="0">
                <a:solidFill>
                  <a:srgbClr val="D7D4CC"/>
                </a:solidFill>
                <a:latin typeface="Raleway Medium" pitchFamily="34" charset="0"/>
                <a:ea typeface="Raleway Medium" pitchFamily="34" charset="-122"/>
                <a:cs typeface="Raleway Medium" pitchFamily="34" charset="-120"/>
              </a:rPr>
              <a:t>echo वा print स्टेटमेन्ट प्रयोग गरेर आउटपुट प्रदर्शन गर्न सकिन्छ।</a:t>
            </a:r>
            <a:endParaRPr lang="en-US" sz="1750" dirty="0"/>
          </a:p>
        </p:txBody>
      </p:sp>
      <p:sp>
        <p:nvSpPr>
          <p:cNvPr id="10" name="Shape 7"/>
          <p:cNvSpPr/>
          <p:nvPr/>
        </p:nvSpPr>
        <p:spPr>
          <a:xfrm>
            <a:off x="6267093" y="3394234"/>
            <a:ext cx="7582614" cy="1246584"/>
          </a:xfrm>
          <a:prstGeom prst="roundRect">
            <a:avLst>
              <a:gd name="adj" fmla="val 26843"/>
            </a:avLst>
          </a:prstGeom>
          <a:solidFill>
            <a:srgbClr val="46464A"/>
          </a:solidFill>
          <a:ln/>
        </p:spPr>
      </p:sp>
      <p:sp>
        <p:nvSpPr>
          <p:cNvPr id="11" name="Text 8"/>
          <p:cNvSpPr/>
          <p:nvPr/>
        </p:nvSpPr>
        <p:spPr>
          <a:xfrm>
            <a:off x="6490097" y="3617238"/>
            <a:ext cx="2478643" cy="309801"/>
          </a:xfrm>
          <a:prstGeom prst="rect">
            <a:avLst/>
          </a:prstGeom>
          <a:noFill/>
          <a:ln/>
        </p:spPr>
        <p:txBody>
          <a:bodyPr wrap="none" lIns="0" tIns="0" rIns="0" bIns="0" rtlCol="0" anchor="t"/>
          <a:lstStyle/>
          <a:p>
            <a:pPr marL="0" indent="0" algn="l">
              <a:lnSpc>
                <a:spcPts val="2400"/>
              </a:lnSpc>
              <a:buNone/>
            </a:pPr>
            <a:r>
              <a:rPr lang="en-US" sz="1950" b="1" dirty="0">
                <a:solidFill>
                  <a:srgbClr val="D7D4CC"/>
                </a:solidFill>
                <a:latin typeface="Comfortaa Bold" pitchFamily="34" charset="0"/>
                <a:ea typeface="Comfortaa Bold" pitchFamily="34" charset="-122"/>
                <a:cs typeface="Comfortaa Bold" pitchFamily="34" charset="-120"/>
              </a:rPr>
              <a:t>कमेन्ट लेख्ने</a:t>
            </a:r>
            <a:endParaRPr lang="en-US" sz="1950" dirty="0"/>
          </a:p>
        </p:txBody>
      </p:sp>
      <p:sp>
        <p:nvSpPr>
          <p:cNvPr id="12" name="Text 9"/>
          <p:cNvSpPr/>
          <p:nvPr/>
        </p:nvSpPr>
        <p:spPr>
          <a:xfrm>
            <a:off x="6490097" y="4060865"/>
            <a:ext cx="7136606" cy="356949"/>
          </a:xfrm>
          <a:prstGeom prst="rect">
            <a:avLst/>
          </a:prstGeom>
          <a:noFill/>
          <a:ln/>
        </p:spPr>
        <p:txBody>
          <a:bodyPr wrap="none" lIns="0" tIns="0" rIns="0" bIns="0" rtlCol="0" anchor="t"/>
          <a:lstStyle/>
          <a:p>
            <a:pPr marL="0" indent="0" algn="l">
              <a:lnSpc>
                <a:spcPts val="2800"/>
              </a:lnSpc>
              <a:buNone/>
            </a:pPr>
            <a:r>
              <a:rPr lang="en-US" sz="1750" dirty="0">
                <a:solidFill>
                  <a:srgbClr val="D7D4CC"/>
                </a:solidFill>
                <a:latin typeface="Raleway Medium" pitchFamily="34" charset="0"/>
                <a:ea typeface="Raleway Medium" pitchFamily="34" charset="-122"/>
                <a:cs typeface="Raleway Medium" pitchFamily="34" charset="-120"/>
              </a:rPr>
              <a:t>// एकल लाइन कमेन्टको लागि र /* */ बहु-लाइन कमेन्टको लागि प्रयोग गरिन्छ।</a:t>
            </a:r>
            <a:endParaRPr lang="en-US" sz="1750" dirty="0"/>
          </a:p>
        </p:txBody>
      </p:sp>
      <p:sp>
        <p:nvSpPr>
          <p:cNvPr id="13" name="Text 10"/>
          <p:cNvSpPr/>
          <p:nvPr/>
        </p:nvSpPr>
        <p:spPr>
          <a:xfrm>
            <a:off x="6267093" y="4891683"/>
            <a:ext cx="7582614" cy="713899"/>
          </a:xfrm>
          <a:prstGeom prst="rect">
            <a:avLst/>
          </a:prstGeom>
          <a:noFill/>
          <a:ln/>
        </p:spPr>
        <p:txBody>
          <a:bodyPr wrap="square" lIns="0" tIns="0" rIns="0" bIns="0" rtlCol="0" anchor="t"/>
          <a:lstStyle/>
          <a:p>
            <a:pPr marL="0" indent="0" algn="l">
              <a:lnSpc>
                <a:spcPts val="2800"/>
              </a:lnSpc>
              <a:buNone/>
            </a:pPr>
            <a:r>
              <a:rPr lang="en-US" sz="1750" dirty="0">
                <a:solidFill>
                  <a:srgbClr val="D7D4CC"/>
                </a:solidFill>
                <a:latin typeface="Raleway Medium" pitchFamily="34" charset="0"/>
                <a:ea typeface="Raleway Medium" pitchFamily="34" charset="-122"/>
                <a:cs typeface="Raleway Medium" pitchFamily="34" charset="-120"/>
              </a:rPr>
              <a:t>PHP स्क्रिप्ट HTML पेजमा एम्बेड गर्न सकिन्छ, जसले सर्भरमा प्रशोधन हुन्छ र ब्राउजरमा HTML को रूपमा पठाइन्छ। उदाहरणको लागि:</a:t>
            </a:r>
            <a:endParaRPr lang="en-US" sz="1750" dirty="0"/>
          </a:p>
        </p:txBody>
      </p:sp>
      <p:sp>
        <p:nvSpPr>
          <p:cNvPr id="14" name="Shape 11"/>
          <p:cNvSpPr/>
          <p:nvPr/>
        </p:nvSpPr>
        <p:spPr>
          <a:xfrm>
            <a:off x="6267093" y="5856446"/>
            <a:ext cx="7582614" cy="1762363"/>
          </a:xfrm>
          <a:prstGeom prst="roundRect">
            <a:avLst>
              <a:gd name="adj" fmla="val 18987"/>
            </a:avLst>
          </a:prstGeom>
          <a:solidFill>
            <a:srgbClr val="4D4000"/>
          </a:solidFill>
          <a:ln/>
        </p:spPr>
      </p:sp>
      <p:sp>
        <p:nvSpPr>
          <p:cNvPr id="15" name="Shape 12"/>
          <p:cNvSpPr/>
          <p:nvPr/>
        </p:nvSpPr>
        <p:spPr>
          <a:xfrm>
            <a:off x="6256020" y="5856446"/>
            <a:ext cx="7604760" cy="1762363"/>
          </a:xfrm>
          <a:prstGeom prst="roundRect">
            <a:avLst>
              <a:gd name="adj" fmla="val 1899"/>
            </a:avLst>
          </a:prstGeom>
          <a:solidFill>
            <a:srgbClr val="4D4000"/>
          </a:solidFill>
          <a:ln/>
        </p:spPr>
      </p:sp>
      <p:sp>
        <p:nvSpPr>
          <p:cNvPr id="16" name="Text 13"/>
          <p:cNvSpPr/>
          <p:nvPr/>
        </p:nvSpPr>
        <p:spPr>
          <a:xfrm>
            <a:off x="6479024" y="6023729"/>
            <a:ext cx="7158752" cy="1427798"/>
          </a:xfrm>
          <a:prstGeom prst="rect">
            <a:avLst/>
          </a:prstGeom>
          <a:noFill/>
          <a:ln/>
        </p:spPr>
        <p:txBody>
          <a:bodyPr wrap="square" lIns="0" tIns="0" rIns="0" bIns="0" rtlCol="0" anchor="t"/>
          <a:lstStyle/>
          <a:p>
            <a:pPr marL="0" indent="0" algn="l">
              <a:lnSpc>
                <a:spcPts val="2800"/>
              </a:lnSpc>
              <a:buNone/>
            </a:pPr>
            <a:r>
              <a:rPr lang="en-US" sz="1750" dirty="0">
                <a:solidFill>
                  <a:srgbClr val="D7D4CC"/>
                </a:solidFill>
                <a:highlight>
                  <a:srgbClr val="4D4000"/>
                </a:highlight>
                <a:latin typeface="Consolas Medium" pitchFamily="34" charset="0"/>
                <a:ea typeface="Consolas Medium" pitchFamily="34" charset="-122"/>
                <a:cs typeface="Consolas Medium" pitchFamily="34" charset="-120"/>
              </a:rPr>
              <a:t>&lt;?php
echo "hello world"; // output
?&gt;
</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577"/>
          </a:xfrm>
          <a:prstGeom prst="rect">
            <a:avLst/>
          </a:prstGeom>
        </p:spPr>
      </p:pic>
      <p:sp>
        <p:nvSpPr>
          <p:cNvPr id="3" name="Text 0"/>
          <p:cNvSpPr/>
          <p:nvPr/>
        </p:nvSpPr>
        <p:spPr>
          <a:xfrm>
            <a:off x="797004" y="626150"/>
            <a:ext cx="6037302" cy="632460"/>
          </a:xfrm>
          <a:prstGeom prst="rect">
            <a:avLst/>
          </a:prstGeom>
          <a:noFill/>
          <a:ln/>
        </p:spPr>
        <p:txBody>
          <a:bodyPr wrap="none" lIns="0" tIns="0" rIns="0" bIns="0" rtlCol="0" anchor="t"/>
          <a:lstStyle/>
          <a:p>
            <a:pPr marL="0" indent="0" algn="l">
              <a:lnSpc>
                <a:spcPts val="4950"/>
              </a:lnSpc>
              <a:buNone/>
            </a:pPr>
            <a:r>
              <a:rPr lang="en-US" sz="3950" b="1" dirty="0">
                <a:solidFill>
                  <a:srgbClr val="FFE14D"/>
                </a:solidFill>
                <a:latin typeface="Comfortaa Bold" pitchFamily="34" charset="0"/>
                <a:ea typeface="Comfortaa Bold" pitchFamily="34" charset="-122"/>
                <a:cs typeface="Comfortaa Bold" pitchFamily="34" charset="-120"/>
              </a:rPr>
              <a:t>PHP मा भेरिएबल (Variable)</a:t>
            </a:r>
            <a:endParaRPr lang="en-US" sz="3950" dirty="0"/>
          </a:p>
        </p:txBody>
      </p:sp>
      <p:pic>
        <p:nvPicPr>
          <p:cNvPr id="4" name="Image 1" descr="preencoded.png"/>
          <p:cNvPicPr>
            <a:picLocks noChangeAspect="1"/>
          </p:cNvPicPr>
          <p:nvPr/>
        </p:nvPicPr>
        <p:blipFill>
          <a:blip r:embed="rId4"/>
          <a:stretch>
            <a:fillRect/>
          </a:stretch>
        </p:blipFill>
        <p:spPr>
          <a:xfrm>
            <a:off x="797004" y="1600200"/>
            <a:ext cx="1138595" cy="1636752"/>
          </a:xfrm>
          <a:prstGeom prst="rect">
            <a:avLst/>
          </a:prstGeom>
        </p:spPr>
      </p:pic>
      <p:sp>
        <p:nvSpPr>
          <p:cNvPr id="5" name="Text 1"/>
          <p:cNvSpPr/>
          <p:nvPr/>
        </p:nvSpPr>
        <p:spPr>
          <a:xfrm>
            <a:off x="2277189" y="1827848"/>
            <a:ext cx="2530316" cy="316230"/>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परिभाषा</a:t>
            </a:r>
            <a:endParaRPr lang="en-US" sz="1950" dirty="0"/>
          </a:p>
        </p:txBody>
      </p:sp>
      <p:sp>
        <p:nvSpPr>
          <p:cNvPr id="6" name="Text 2"/>
          <p:cNvSpPr/>
          <p:nvPr/>
        </p:nvSpPr>
        <p:spPr>
          <a:xfrm>
            <a:off x="2277189" y="2280642"/>
            <a:ext cx="6069806" cy="728662"/>
          </a:xfrm>
          <a:prstGeom prst="rect">
            <a:avLst/>
          </a:prstGeom>
          <a:noFill/>
          <a:ln/>
        </p:spPr>
        <p:txBody>
          <a:bodyPr wrap="squar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भेरिएबल एउटा कन्टेनर हो जसले कुनै पनि प्रकारको डेटा (जस्तै स्ट्रिङ्, पूर्णांक, फ्लोट, बूलियन आदि) स्टोर गर्छ।</a:t>
            </a:r>
            <a:endParaRPr lang="en-US" sz="1750" dirty="0"/>
          </a:p>
        </p:txBody>
      </p:sp>
      <p:pic>
        <p:nvPicPr>
          <p:cNvPr id="7" name="Image 2" descr="preencoded.png"/>
          <p:cNvPicPr>
            <a:picLocks noChangeAspect="1"/>
          </p:cNvPicPr>
          <p:nvPr/>
        </p:nvPicPr>
        <p:blipFill>
          <a:blip r:embed="rId5"/>
          <a:stretch>
            <a:fillRect/>
          </a:stretch>
        </p:blipFill>
        <p:spPr>
          <a:xfrm>
            <a:off x="797004" y="3236952"/>
            <a:ext cx="1138595" cy="1366361"/>
          </a:xfrm>
          <a:prstGeom prst="rect">
            <a:avLst/>
          </a:prstGeom>
        </p:spPr>
      </p:pic>
      <p:sp>
        <p:nvSpPr>
          <p:cNvPr id="8" name="Text 3"/>
          <p:cNvSpPr/>
          <p:nvPr/>
        </p:nvSpPr>
        <p:spPr>
          <a:xfrm>
            <a:off x="2277189" y="3464600"/>
            <a:ext cx="2530316" cy="316230"/>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सिन्ट्याक्स</a:t>
            </a:r>
            <a:endParaRPr lang="en-US" sz="1950" dirty="0"/>
          </a:p>
        </p:txBody>
      </p:sp>
      <p:sp>
        <p:nvSpPr>
          <p:cNvPr id="9" name="Text 4"/>
          <p:cNvSpPr/>
          <p:nvPr/>
        </p:nvSpPr>
        <p:spPr>
          <a:xfrm>
            <a:off x="2277189" y="3917394"/>
            <a:ext cx="6069806" cy="364331"/>
          </a:xfrm>
          <a:prstGeom prst="rect">
            <a:avLst/>
          </a:prstGeom>
          <a:noFill/>
          <a:ln/>
        </p:spPr>
        <p:txBody>
          <a:bodyPr wrap="non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PHP मा भेरिएबल $ चिन्हले सुरु हुन्छ र त्यसपछि नाम लेखिन्छ।</a:t>
            </a:r>
            <a:endParaRPr lang="en-US" sz="1750" dirty="0"/>
          </a:p>
        </p:txBody>
      </p:sp>
      <p:pic>
        <p:nvPicPr>
          <p:cNvPr id="10" name="Image 3" descr="preencoded.png"/>
          <p:cNvPicPr>
            <a:picLocks noChangeAspect="1"/>
          </p:cNvPicPr>
          <p:nvPr/>
        </p:nvPicPr>
        <p:blipFill>
          <a:blip r:embed="rId6"/>
          <a:stretch>
            <a:fillRect/>
          </a:stretch>
        </p:blipFill>
        <p:spPr>
          <a:xfrm>
            <a:off x="797004" y="4603313"/>
            <a:ext cx="1138595" cy="1636752"/>
          </a:xfrm>
          <a:prstGeom prst="rect">
            <a:avLst/>
          </a:prstGeom>
        </p:spPr>
      </p:pic>
      <p:sp>
        <p:nvSpPr>
          <p:cNvPr id="11" name="Text 5"/>
          <p:cNvSpPr/>
          <p:nvPr/>
        </p:nvSpPr>
        <p:spPr>
          <a:xfrm>
            <a:off x="2277189" y="4830961"/>
            <a:ext cx="2530316" cy="316230"/>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नामकरण नियम</a:t>
            </a:r>
            <a:endParaRPr lang="en-US" sz="1950" dirty="0"/>
          </a:p>
        </p:txBody>
      </p:sp>
      <p:sp>
        <p:nvSpPr>
          <p:cNvPr id="12" name="Text 6"/>
          <p:cNvSpPr/>
          <p:nvPr/>
        </p:nvSpPr>
        <p:spPr>
          <a:xfrm>
            <a:off x="2277189" y="5283756"/>
            <a:ext cx="6069806" cy="728662"/>
          </a:xfrm>
          <a:prstGeom prst="rect">
            <a:avLst/>
          </a:prstGeom>
          <a:noFill/>
          <a:ln/>
        </p:spPr>
        <p:txBody>
          <a:bodyPr wrap="squar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 पछि अक्षर (A–Z, a–z) वा अण्डरस्कोर (_) ले सुरु हुनुपर्छ। दोस्रो अक्षरदेखि मात्र अंक (0–9) प्रयोग गर्न सकिन्छ।</a:t>
            </a:r>
            <a:endParaRPr lang="en-US" sz="1750" dirty="0"/>
          </a:p>
        </p:txBody>
      </p:sp>
      <p:pic>
        <p:nvPicPr>
          <p:cNvPr id="13" name="Image 4" descr="preencoded.png"/>
          <p:cNvPicPr>
            <a:picLocks noChangeAspect="1"/>
          </p:cNvPicPr>
          <p:nvPr/>
        </p:nvPicPr>
        <p:blipFill>
          <a:blip r:embed="rId7"/>
          <a:stretch>
            <a:fillRect/>
          </a:stretch>
        </p:blipFill>
        <p:spPr>
          <a:xfrm>
            <a:off x="797004" y="6240066"/>
            <a:ext cx="1138595" cy="1366361"/>
          </a:xfrm>
          <a:prstGeom prst="rect">
            <a:avLst/>
          </a:prstGeom>
        </p:spPr>
      </p:pic>
      <p:sp>
        <p:nvSpPr>
          <p:cNvPr id="14" name="Text 7"/>
          <p:cNvSpPr/>
          <p:nvPr/>
        </p:nvSpPr>
        <p:spPr>
          <a:xfrm>
            <a:off x="2277189" y="6467713"/>
            <a:ext cx="2530316" cy="316230"/>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केस सेन्सिटिभिटी</a:t>
            </a:r>
            <a:endParaRPr lang="en-US" sz="1950" dirty="0"/>
          </a:p>
        </p:txBody>
      </p:sp>
      <p:sp>
        <p:nvSpPr>
          <p:cNvPr id="15" name="Text 8"/>
          <p:cNvSpPr/>
          <p:nvPr/>
        </p:nvSpPr>
        <p:spPr>
          <a:xfrm>
            <a:off x="2277189" y="6920508"/>
            <a:ext cx="6069806" cy="364331"/>
          </a:xfrm>
          <a:prstGeom prst="rect">
            <a:avLst/>
          </a:prstGeom>
          <a:noFill/>
          <a:ln/>
        </p:spPr>
        <p:txBody>
          <a:bodyPr wrap="non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नामहरू case-sensitive हुन्छन् ($age र $AGE फरक भेरिएबल हुन्)।</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63999" y="443151"/>
            <a:ext cx="3793450" cy="447675"/>
          </a:xfrm>
          <a:prstGeom prst="rect">
            <a:avLst/>
          </a:prstGeom>
          <a:noFill/>
          <a:ln/>
        </p:spPr>
        <p:txBody>
          <a:bodyPr wrap="none" lIns="0" tIns="0" rIns="0" bIns="0" rtlCol="0" anchor="t"/>
          <a:lstStyle/>
          <a:p>
            <a:pPr marL="0" indent="0" algn="l">
              <a:lnSpc>
                <a:spcPts val="3500"/>
              </a:lnSpc>
              <a:buNone/>
            </a:pPr>
            <a:r>
              <a:rPr lang="en-US" sz="2800" b="1" dirty="0">
                <a:solidFill>
                  <a:srgbClr val="FFE14D"/>
                </a:solidFill>
                <a:latin typeface="Comfortaa Bold" pitchFamily="34" charset="0"/>
                <a:ea typeface="Comfortaa Bold" pitchFamily="34" charset="-122"/>
                <a:cs typeface="Comfortaa Bold" pitchFamily="34" charset="-120"/>
              </a:rPr>
              <a:t>भेरिएबलको स्कोप (Scope)</a:t>
            </a:r>
            <a:endParaRPr lang="en-US" sz="2800" dirty="0"/>
          </a:p>
        </p:txBody>
      </p:sp>
      <p:pic>
        <p:nvPicPr>
          <p:cNvPr id="3" name="Image 0" descr="preencoded.png"/>
          <p:cNvPicPr>
            <a:picLocks noChangeAspect="1"/>
          </p:cNvPicPr>
          <p:nvPr/>
        </p:nvPicPr>
        <p:blipFill>
          <a:blip r:embed="rId3"/>
          <a:stretch>
            <a:fillRect/>
          </a:stretch>
        </p:blipFill>
        <p:spPr>
          <a:xfrm>
            <a:off x="3264456" y="2371725"/>
            <a:ext cx="8101370" cy="8101370"/>
          </a:xfrm>
          <a:prstGeom prst="rect">
            <a:avLst/>
          </a:prstGeom>
        </p:spPr>
      </p:pic>
      <p:pic>
        <p:nvPicPr>
          <p:cNvPr id="4" name="Image 1" descr="preencoded.png"/>
          <p:cNvPicPr>
            <a:picLocks noChangeAspect="1"/>
          </p:cNvPicPr>
          <p:nvPr/>
        </p:nvPicPr>
        <p:blipFill>
          <a:blip r:embed="rId4"/>
          <a:stretch>
            <a:fillRect/>
          </a:stretch>
        </p:blipFill>
        <p:spPr>
          <a:xfrm>
            <a:off x="4548068" y="4733330"/>
            <a:ext cx="271939" cy="339923"/>
          </a:xfrm>
          <a:prstGeom prst="rect">
            <a:avLst/>
          </a:prstGeom>
        </p:spPr>
      </p:pic>
      <p:pic>
        <p:nvPicPr>
          <p:cNvPr id="5" name="Image 2" descr="preencoded.png"/>
          <p:cNvPicPr>
            <a:picLocks noChangeAspect="1"/>
          </p:cNvPicPr>
          <p:nvPr/>
        </p:nvPicPr>
        <p:blipFill>
          <a:blip r:embed="rId5"/>
          <a:stretch>
            <a:fillRect/>
          </a:stretch>
        </p:blipFill>
        <p:spPr>
          <a:xfrm>
            <a:off x="3264456" y="2371725"/>
            <a:ext cx="8101370" cy="8101370"/>
          </a:xfrm>
          <a:prstGeom prst="rect">
            <a:avLst/>
          </a:prstGeom>
        </p:spPr>
      </p:pic>
      <p:pic>
        <p:nvPicPr>
          <p:cNvPr id="6" name="Image 3" descr="preencoded.png"/>
          <p:cNvPicPr>
            <a:picLocks noChangeAspect="1"/>
          </p:cNvPicPr>
          <p:nvPr/>
        </p:nvPicPr>
        <p:blipFill>
          <a:blip r:embed="rId6"/>
          <a:stretch>
            <a:fillRect/>
          </a:stretch>
        </p:blipFill>
        <p:spPr>
          <a:xfrm>
            <a:off x="7179112" y="3214330"/>
            <a:ext cx="271939" cy="339923"/>
          </a:xfrm>
          <a:prstGeom prst="rect">
            <a:avLst/>
          </a:prstGeom>
        </p:spPr>
      </p:pic>
      <p:pic>
        <p:nvPicPr>
          <p:cNvPr id="7" name="Image 4" descr="preencoded.png"/>
          <p:cNvPicPr>
            <a:picLocks noChangeAspect="1"/>
          </p:cNvPicPr>
          <p:nvPr/>
        </p:nvPicPr>
        <p:blipFill>
          <a:blip r:embed="rId7"/>
          <a:stretch>
            <a:fillRect/>
          </a:stretch>
        </p:blipFill>
        <p:spPr>
          <a:xfrm>
            <a:off x="3264456" y="2371725"/>
            <a:ext cx="8101370" cy="8101370"/>
          </a:xfrm>
          <a:prstGeom prst="rect">
            <a:avLst/>
          </a:prstGeom>
        </p:spPr>
      </p:pic>
      <p:pic>
        <p:nvPicPr>
          <p:cNvPr id="8" name="Image 5" descr="preencoded.png"/>
          <p:cNvPicPr>
            <a:picLocks noChangeAspect="1"/>
          </p:cNvPicPr>
          <p:nvPr/>
        </p:nvPicPr>
        <p:blipFill>
          <a:blip r:embed="rId8"/>
          <a:stretch>
            <a:fillRect/>
          </a:stretch>
        </p:blipFill>
        <p:spPr>
          <a:xfrm>
            <a:off x="9810036" y="4733330"/>
            <a:ext cx="271939" cy="339923"/>
          </a:xfrm>
          <a:prstGeom prst="rect">
            <a:avLst/>
          </a:prstGeom>
        </p:spPr>
      </p:pic>
      <p:sp>
        <p:nvSpPr>
          <p:cNvPr id="9" name="Text 1"/>
          <p:cNvSpPr/>
          <p:nvPr/>
        </p:nvSpPr>
        <p:spPr>
          <a:xfrm>
            <a:off x="563999" y="6603563"/>
            <a:ext cx="13502402" cy="257889"/>
          </a:xfrm>
          <a:prstGeom prst="rect">
            <a:avLst/>
          </a:prstGeom>
          <a:noFill/>
          <a:ln/>
        </p:spPr>
        <p:txBody>
          <a:bodyPr wrap="none" lIns="0" tIns="0" rIns="0" bIns="0" rtlCol="0" anchor="t"/>
          <a:lstStyle/>
          <a:p>
            <a:pPr marL="0" indent="0" algn="l">
              <a:lnSpc>
                <a:spcPts val="2000"/>
              </a:lnSpc>
              <a:buNone/>
            </a:pPr>
            <a:r>
              <a:rPr lang="en-US" sz="1250" dirty="0">
                <a:solidFill>
                  <a:srgbClr val="D7D4CC"/>
                </a:solidFill>
                <a:latin typeface="Raleway Medium" pitchFamily="34" charset="0"/>
                <a:ea typeface="Raleway Medium" pitchFamily="34" charset="-122"/>
                <a:cs typeface="Raleway Medium" pitchFamily="34" charset="-120"/>
              </a:rPr>
              <a:t>PHP मा भेरिएबलको उदाहरण:</a:t>
            </a:r>
            <a:endParaRPr lang="en-US" sz="1250" dirty="0"/>
          </a:p>
        </p:txBody>
      </p:sp>
      <p:sp>
        <p:nvSpPr>
          <p:cNvPr id="10" name="Shape 2"/>
          <p:cNvSpPr/>
          <p:nvPr/>
        </p:nvSpPr>
        <p:spPr>
          <a:xfrm>
            <a:off x="563999" y="7042666"/>
            <a:ext cx="13502402" cy="1531144"/>
          </a:xfrm>
          <a:prstGeom prst="roundRect">
            <a:avLst>
              <a:gd name="adj" fmla="val 15789"/>
            </a:avLst>
          </a:prstGeom>
          <a:solidFill>
            <a:srgbClr val="4D4000"/>
          </a:solidFill>
          <a:ln/>
        </p:spPr>
      </p:sp>
      <p:sp>
        <p:nvSpPr>
          <p:cNvPr id="11" name="Shape 3"/>
          <p:cNvSpPr/>
          <p:nvPr/>
        </p:nvSpPr>
        <p:spPr>
          <a:xfrm>
            <a:off x="556022" y="7042666"/>
            <a:ext cx="13518356" cy="1531144"/>
          </a:xfrm>
          <a:prstGeom prst="roundRect">
            <a:avLst>
              <a:gd name="adj" fmla="val 1579"/>
            </a:avLst>
          </a:prstGeom>
          <a:solidFill>
            <a:srgbClr val="4D4000"/>
          </a:solidFill>
          <a:ln/>
        </p:spPr>
      </p:sp>
      <p:sp>
        <p:nvSpPr>
          <p:cNvPr id="12" name="Text 4"/>
          <p:cNvSpPr/>
          <p:nvPr/>
        </p:nvSpPr>
        <p:spPr>
          <a:xfrm>
            <a:off x="717113" y="7163514"/>
            <a:ext cx="13196173" cy="1289447"/>
          </a:xfrm>
          <a:prstGeom prst="rect">
            <a:avLst/>
          </a:prstGeom>
          <a:noFill/>
          <a:ln/>
        </p:spPr>
        <p:txBody>
          <a:bodyPr wrap="square" lIns="0" tIns="0" rIns="0" bIns="0" rtlCol="0" anchor="t"/>
          <a:lstStyle/>
          <a:p>
            <a:pPr marL="0" indent="0" algn="l">
              <a:lnSpc>
                <a:spcPts val="2000"/>
              </a:lnSpc>
              <a:buNone/>
            </a:pPr>
            <a:r>
              <a:rPr lang="en-US" sz="1250" dirty="0">
                <a:solidFill>
                  <a:srgbClr val="D7D4CC"/>
                </a:solidFill>
                <a:highlight>
                  <a:srgbClr val="4D4000"/>
                </a:highlight>
                <a:latin typeface="Consolas Medium" pitchFamily="34" charset="0"/>
                <a:ea typeface="Consolas Medium" pitchFamily="34" charset="-122"/>
                <a:cs typeface="Consolas Medium" pitchFamily="34" charset="-120"/>
              </a:rPr>
              <a:t>&lt;?php
$name = "राम";
$age = २५;
?&gt;
</a:t>
            </a:r>
            <a:endParaRPr lang="en-US" sz="1250" dirty="0"/>
          </a:p>
        </p:txBody>
      </p:sp>
      <p:sp>
        <p:nvSpPr>
          <p:cNvPr id="13" name="Text 5"/>
          <p:cNvSpPr/>
          <p:nvPr/>
        </p:nvSpPr>
        <p:spPr>
          <a:xfrm>
            <a:off x="1838444" y="2428280"/>
            <a:ext cx="1790700" cy="223838"/>
          </a:xfrm>
          <a:prstGeom prst="rect">
            <a:avLst/>
          </a:prstGeom>
          <a:noFill/>
          <a:ln/>
        </p:spPr>
        <p:txBody>
          <a:bodyPr wrap="none" lIns="0" tIns="0" rIns="0" bIns="0" rtlCol="0" anchor="t"/>
          <a:lstStyle/>
          <a:p>
            <a:pPr marL="0" indent="0" algn="ctr">
              <a:lnSpc>
                <a:spcPts val="1750"/>
              </a:lnSpc>
              <a:buNone/>
            </a:pPr>
            <a:r>
              <a:rPr lang="en-US" sz="1400" b="1" dirty="0">
                <a:solidFill>
                  <a:srgbClr val="FFE14D"/>
                </a:solidFill>
                <a:latin typeface="Comfortaa Bold" pitchFamily="34" charset="0"/>
                <a:ea typeface="Comfortaa Bold" pitchFamily="34" charset="-122"/>
                <a:cs typeface="Comfortaa Bold" pitchFamily="34" charset="-120"/>
              </a:rPr>
              <a:t>Local</a:t>
            </a:r>
            <a:endParaRPr lang="en-US" sz="1400" dirty="0"/>
          </a:p>
        </p:txBody>
      </p:sp>
      <p:sp>
        <p:nvSpPr>
          <p:cNvPr id="14" name="Text 6"/>
          <p:cNvSpPr/>
          <p:nvPr/>
        </p:nvSpPr>
        <p:spPr>
          <a:xfrm>
            <a:off x="563999" y="2748796"/>
            <a:ext cx="4339590" cy="515779"/>
          </a:xfrm>
          <a:prstGeom prst="rect">
            <a:avLst/>
          </a:prstGeom>
          <a:noFill/>
          <a:ln/>
        </p:spPr>
        <p:txBody>
          <a:bodyPr wrap="square" lIns="0" tIns="0" rIns="0" bIns="0" rtlCol="0" anchor="t"/>
          <a:lstStyle/>
          <a:p>
            <a:pPr marL="0" indent="0" algn="ctr">
              <a:lnSpc>
                <a:spcPts val="2000"/>
              </a:lnSpc>
              <a:buNone/>
            </a:pPr>
            <a:r>
              <a:rPr lang="en-US" sz="1250" dirty="0">
                <a:solidFill>
                  <a:srgbClr val="D7D4CC"/>
                </a:solidFill>
                <a:latin typeface="Raleway Medium" pitchFamily="34" charset="0"/>
                <a:ea typeface="Raleway Medium" pitchFamily="34" charset="-122"/>
                <a:cs typeface="Raleway Medium" pitchFamily="34" charset="-120"/>
              </a:rPr>
              <a:t>कार्य (function) भित्र घोषणा गरिएको भेरिएबल, जुन केवल त्यही कार्य भित्र मात्र पहुँच गर्न सकिन्छ।</a:t>
            </a:r>
            <a:endParaRPr lang="en-US" sz="1250" dirty="0"/>
          </a:p>
        </p:txBody>
      </p:sp>
      <p:sp>
        <p:nvSpPr>
          <p:cNvPr id="15" name="Text 7"/>
          <p:cNvSpPr/>
          <p:nvPr/>
        </p:nvSpPr>
        <p:spPr>
          <a:xfrm>
            <a:off x="6419731" y="1213128"/>
            <a:ext cx="1790700" cy="223838"/>
          </a:xfrm>
          <a:prstGeom prst="rect">
            <a:avLst/>
          </a:prstGeom>
          <a:noFill/>
          <a:ln/>
        </p:spPr>
        <p:txBody>
          <a:bodyPr wrap="none" lIns="0" tIns="0" rIns="0" bIns="0" rtlCol="0" anchor="t"/>
          <a:lstStyle/>
          <a:p>
            <a:pPr marL="0" indent="0" algn="ctr">
              <a:lnSpc>
                <a:spcPts val="1750"/>
              </a:lnSpc>
              <a:buNone/>
            </a:pPr>
            <a:r>
              <a:rPr lang="en-US" sz="1400" b="1" dirty="0">
                <a:solidFill>
                  <a:srgbClr val="FFE14D"/>
                </a:solidFill>
                <a:latin typeface="Comfortaa Bold" pitchFamily="34" charset="0"/>
                <a:ea typeface="Comfortaa Bold" pitchFamily="34" charset="-122"/>
                <a:cs typeface="Comfortaa Bold" pitchFamily="34" charset="-120"/>
              </a:rPr>
              <a:t>Global</a:t>
            </a:r>
            <a:endParaRPr lang="en-US" sz="1400" dirty="0"/>
          </a:p>
        </p:txBody>
      </p:sp>
      <p:sp>
        <p:nvSpPr>
          <p:cNvPr id="16" name="Text 8"/>
          <p:cNvSpPr/>
          <p:nvPr/>
        </p:nvSpPr>
        <p:spPr>
          <a:xfrm>
            <a:off x="5145286" y="1533644"/>
            <a:ext cx="4339709" cy="515779"/>
          </a:xfrm>
          <a:prstGeom prst="rect">
            <a:avLst/>
          </a:prstGeom>
          <a:noFill/>
          <a:ln/>
        </p:spPr>
        <p:txBody>
          <a:bodyPr wrap="square" lIns="0" tIns="0" rIns="0" bIns="0" rtlCol="0" anchor="t"/>
          <a:lstStyle/>
          <a:p>
            <a:pPr marL="0" indent="0" algn="ctr">
              <a:lnSpc>
                <a:spcPts val="2000"/>
              </a:lnSpc>
              <a:buNone/>
            </a:pPr>
            <a:r>
              <a:rPr lang="en-US" sz="1250" dirty="0">
                <a:solidFill>
                  <a:srgbClr val="D7D4CC"/>
                </a:solidFill>
                <a:latin typeface="Raleway Medium" pitchFamily="34" charset="0"/>
                <a:ea typeface="Raleway Medium" pitchFamily="34" charset="-122"/>
                <a:cs typeface="Raleway Medium" pitchFamily="34" charset="-120"/>
              </a:rPr>
              <a:t>कार्य बाहिर घोषणा गरिएको भेरिएबल, जसलाई कार्य भित्र पहुँच गर्न global कुञ्जीशब्द प्रयोग गर्नुपर्छ।</a:t>
            </a:r>
            <a:endParaRPr lang="en-US" sz="1250" dirty="0"/>
          </a:p>
        </p:txBody>
      </p:sp>
      <p:sp>
        <p:nvSpPr>
          <p:cNvPr id="17" name="Text 9"/>
          <p:cNvSpPr/>
          <p:nvPr/>
        </p:nvSpPr>
        <p:spPr>
          <a:xfrm>
            <a:off x="11001137" y="2428280"/>
            <a:ext cx="1790700" cy="223838"/>
          </a:xfrm>
          <a:prstGeom prst="rect">
            <a:avLst/>
          </a:prstGeom>
          <a:noFill/>
          <a:ln/>
        </p:spPr>
        <p:txBody>
          <a:bodyPr wrap="none" lIns="0" tIns="0" rIns="0" bIns="0" rtlCol="0" anchor="t"/>
          <a:lstStyle/>
          <a:p>
            <a:pPr marL="0" indent="0" algn="ctr">
              <a:lnSpc>
                <a:spcPts val="1750"/>
              </a:lnSpc>
              <a:buNone/>
            </a:pPr>
            <a:r>
              <a:rPr lang="en-US" sz="1400" b="1" dirty="0">
                <a:solidFill>
                  <a:srgbClr val="FFE14D"/>
                </a:solidFill>
                <a:latin typeface="Comfortaa Bold" pitchFamily="34" charset="0"/>
                <a:ea typeface="Comfortaa Bold" pitchFamily="34" charset="-122"/>
                <a:cs typeface="Comfortaa Bold" pitchFamily="34" charset="-120"/>
              </a:rPr>
              <a:t>Static</a:t>
            </a:r>
            <a:endParaRPr lang="en-US" sz="1400" dirty="0"/>
          </a:p>
        </p:txBody>
      </p:sp>
      <p:sp>
        <p:nvSpPr>
          <p:cNvPr id="18" name="Text 10"/>
          <p:cNvSpPr/>
          <p:nvPr/>
        </p:nvSpPr>
        <p:spPr>
          <a:xfrm>
            <a:off x="9726692" y="2748796"/>
            <a:ext cx="4339709" cy="515779"/>
          </a:xfrm>
          <a:prstGeom prst="rect">
            <a:avLst/>
          </a:prstGeom>
          <a:noFill/>
          <a:ln/>
        </p:spPr>
        <p:txBody>
          <a:bodyPr wrap="square" lIns="0" tIns="0" rIns="0" bIns="0" rtlCol="0" anchor="t"/>
          <a:lstStyle/>
          <a:p>
            <a:pPr marL="0" indent="0" algn="ctr">
              <a:lnSpc>
                <a:spcPts val="2000"/>
              </a:lnSpc>
              <a:buNone/>
            </a:pPr>
            <a:r>
              <a:rPr lang="en-US" sz="1250" dirty="0">
                <a:solidFill>
                  <a:srgbClr val="D7D4CC"/>
                </a:solidFill>
                <a:latin typeface="Raleway Medium" pitchFamily="34" charset="0"/>
                <a:ea typeface="Raleway Medium" pitchFamily="34" charset="-122"/>
                <a:cs typeface="Raleway Medium" pitchFamily="34" charset="-120"/>
              </a:rPr>
              <a:t>function को भित्र मान कायम राख्न static कुञ्जीशब्द प्रयोग गरिन्छ, जसले गर्दा function बारम्बार कल गर्दा पनि मान कायम रहन्छ।</a:t>
            </a:r>
            <a:endParaRPr lang="en-US" sz="12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64037" y="798195"/>
            <a:ext cx="6995755" cy="685800"/>
          </a:xfrm>
          <a:prstGeom prst="rect">
            <a:avLst/>
          </a:prstGeom>
          <a:noFill/>
          <a:ln/>
        </p:spPr>
        <p:txBody>
          <a:bodyPr wrap="none" lIns="0" tIns="0" rIns="0" bIns="0" rtlCol="0" anchor="t"/>
          <a:lstStyle/>
          <a:p>
            <a:pPr marL="0" indent="0" algn="l">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PHP मा कन्स्ट्यान्ट (Constant)</a:t>
            </a:r>
            <a:endParaRPr lang="en-US" sz="4300" dirty="0"/>
          </a:p>
        </p:txBody>
      </p:sp>
      <p:sp>
        <p:nvSpPr>
          <p:cNvPr id="3" name="Shape 1"/>
          <p:cNvSpPr/>
          <p:nvPr/>
        </p:nvSpPr>
        <p:spPr>
          <a:xfrm>
            <a:off x="864037" y="1977747"/>
            <a:ext cx="2150269" cy="1379696"/>
          </a:xfrm>
          <a:prstGeom prst="roundRect">
            <a:avLst>
              <a:gd name="adj" fmla="val 26842"/>
            </a:avLst>
          </a:prstGeom>
          <a:solidFill>
            <a:srgbClr val="46464A"/>
          </a:solidFill>
          <a:ln/>
        </p:spPr>
      </p:sp>
      <p:pic>
        <p:nvPicPr>
          <p:cNvPr id="4" name="Image 0" descr="preencoded.png"/>
          <p:cNvPicPr>
            <a:picLocks noChangeAspect="1"/>
          </p:cNvPicPr>
          <p:nvPr/>
        </p:nvPicPr>
        <p:blipFill>
          <a:blip r:embed="rId3"/>
          <a:stretch>
            <a:fillRect/>
          </a:stretch>
        </p:blipFill>
        <p:spPr>
          <a:xfrm>
            <a:off x="1765578" y="2450544"/>
            <a:ext cx="347186" cy="433983"/>
          </a:xfrm>
          <a:prstGeom prst="rect">
            <a:avLst/>
          </a:prstGeom>
        </p:spPr>
      </p:pic>
      <p:sp>
        <p:nvSpPr>
          <p:cNvPr id="5" name="Text 2"/>
          <p:cNvSpPr/>
          <p:nvPr/>
        </p:nvSpPr>
        <p:spPr>
          <a:xfrm>
            <a:off x="3261122" y="2224564"/>
            <a:ext cx="2743200"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परिभाषा</a:t>
            </a:r>
            <a:endParaRPr lang="en-US" sz="2150" dirty="0"/>
          </a:p>
        </p:txBody>
      </p:sp>
      <p:sp>
        <p:nvSpPr>
          <p:cNvPr id="6" name="Text 3"/>
          <p:cNvSpPr/>
          <p:nvPr/>
        </p:nvSpPr>
        <p:spPr>
          <a:xfrm>
            <a:off x="3261122" y="2715578"/>
            <a:ext cx="3184684" cy="395049"/>
          </a:xfrm>
          <a:prstGeom prst="rect">
            <a:avLst/>
          </a:prstGeom>
          <a:noFill/>
          <a:ln/>
        </p:spPr>
        <p:txBody>
          <a:bodyPr wrap="non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अपरिवर्तनीय मान राख्ने पहिचानकर्ता</a:t>
            </a:r>
            <a:endParaRPr lang="en-US" sz="1900" dirty="0"/>
          </a:p>
        </p:txBody>
      </p:sp>
      <p:sp>
        <p:nvSpPr>
          <p:cNvPr id="7" name="Shape 4"/>
          <p:cNvSpPr/>
          <p:nvPr/>
        </p:nvSpPr>
        <p:spPr>
          <a:xfrm>
            <a:off x="3137654" y="3342203"/>
            <a:ext cx="10505361" cy="15240"/>
          </a:xfrm>
          <a:prstGeom prst="roundRect">
            <a:avLst>
              <a:gd name="adj" fmla="val 2430000"/>
            </a:avLst>
          </a:prstGeom>
          <a:solidFill>
            <a:srgbClr val="5F5F63"/>
          </a:solidFill>
          <a:ln/>
        </p:spPr>
      </p:sp>
      <p:sp>
        <p:nvSpPr>
          <p:cNvPr id="8" name="Shape 5"/>
          <p:cNvSpPr/>
          <p:nvPr/>
        </p:nvSpPr>
        <p:spPr>
          <a:xfrm>
            <a:off x="864037" y="3480792"/>
            <a:ext cx="4300657" cy="1379696"/>
          </a:xfrm>
          <a:prstGeom prst="roundRect">
            <a:avLst>
              <a:gd name="adj" fmla="val 26842"/>
            </a:avLst>
          </a:prstGeom>
          <a:solidFill>
            <a:srgbClr val="46464A"/>
          </a:solidFill>
          <a:ln/>
        </p:spPr>
      </p:sp>
      <p:pic>
        <p:nvPicPr>
          <p:cNvPr id="9" name="Image 1" descr="preencoded.png"/>
          <p:cNvPicPr>
            <a:picLocks noChangeAspect="1"/>
          </p:cNvPicPr>
          <p:nvPr/>
        </p:nvPicPr>
        <p:blipFill>
          <a:blip r:embed="rId4"/>
          <a:stretch>
            <a:fillRect/>
          </a:stretch>
        </p:blipFill>
        <p:spPr>
          <a:xfrm>
            <a:off x="2840712" y="3953589"/>
            <a:ext cx="347186" cy="433983"/>
          </a:xfrm>
          <a:prstGeom prst="rect">
            <a:avLst/>
          </a:prstGeom>
        </p:spPr>
      </p:pic>
      <p:sp>
        <p:nvSpPr>
          <p:cNvPr id="10" name="Text 6"/>
          <p:cNvSpPr/>
          <p:nvPr/>
        </p:nvSpPr>
        <p:spPr>
          <a:xfrm>
            <a:off x="5411510" y="3727609"/>
            <a:ext cx="2743200"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नामकरण परम्परा</a:t>
            </a:r>
            <a:endParaRPr lang="en-US" sz="2150" dirty="0"/>
          </a:p>
        </p:txBody>
      </p:sp>
      <p:sp>
        <p:nvSpPr>
          <p:cNvPr id="11" name="Text 7"/>
          <p:cNvSpPr/>
          <p:nvPr/>
        </p:nvSpPr>
        <p:spPr>
          <a:xfrm>
            <a:off x="5411510" y="4218623"/>
            <a:ext cx="4852987" cy="395049"/>
          </a:xfrm>
          <a:prstGeom prst="rect">
            <a:avLst/>
          </a:prstGeom>
          <a:noFill/>
          <a:ln/>
        </p:spPr>
        <p:txBody>
          <a:bodyPr wrap="non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सामान्यतः सबै अक्षर ठूलो (UPPERCASE) मा लेखिन्छ</a:t>
            </a:r>
            <a:endParaRPr lang="en-US" sz="1900" dirty="0"/>
          </a:p>
        </p:txBody>
      </p:sp>
      <p:sp>
        <p:nvSpPr>
          <p:cNvPr id="12" name="Shape 8"/>
          <p:cNvSpPr/>
          <p:nvPr/>
        </p:nvSpPr>
        <p:spPr>
          <a:xfrm>
            <a:off x="5288042" y="4845248"/>
            <a:ext cx="8354973" cy="15240"/>
          </a:xfrm>
          <a:prstGeom prst="roundRect">
            <a:avLst>
              <a:gd name="adj" fmla="val 2430000"/>
            </a:avLst>
          </a:prstGeom>
          <a:solidFill>
            <a:srgbClr val="5F5F63"/>
          </a:solidFill>
          <a:ln/>
        </p:spPr>
      </p:sp>
      <p:sp>
        <p:nvSpPr>
          <p:cNvPr id="13" name="Shape 9"/>
          <p:cNvSpPr/>
          <p:nvPr/>
        </p:nvSpPr>
        <p:spPr>
          <a:xfrm>
            <a:off x="864037" y="4983837"/>
            <a:ext cx="6451163" cy="1379696"/>
          </a:xfrm>
          <a:prstGeom prst="roundRect">
            <a:avLst>
              <a:gd name="adj" fmla="val 26842"/>
            </a:avLst>
          </a:prstGeom>
          <a:solidFill>
            <a:srgbClr val="46464A"/>
          </a:solidFill>
          <a:ln/>
        </p:spPr>
      </p:sp>
      <p:pic>
        <p:nvPicPr>
          <p:cNvPr id="14" name="Image 2" descr="preencoded.png"/>
          <p:cNvPicPr>
            <a:picLocks noChangeAspect="1"/>
          </p:cNvPicPr>
          <p:nvPr/>
        </p:nvPicPr>
        <p:blipFill>
          <a:blip r:embed="rId5"/>
          <a:stretch>
            <a:fillRect/>
          </a:stretch>
        </p:blipFill>
        <p:spPr>
          <a:xfrm>
            <a:off x="3915966" y="5456634"/>
            <a:ext cx="347186" cy="433983"/>
          </a:xfrm>
          <a:prstGeom prst="rect">
            <a:avLst/>
          </a:prstGeom>
        </p:spPr>
      </p:pic>
      <p:sp>
        <p:nvSpPr>
          <p:cNvPr id="15" name="Text 10"/>
          <p:cNvSpPr/>
          <p:nvPr/>
        </p:nvSpPr>
        <p:spPr>
          <a:xfrm>
            <a:off x="7562017" y="5230654"/>
            <a:ext cx="2743200" cy="342900"/>
          </a:xfrm>
          <a:prstGeom prst="rect">
            <a:avLst/>
          </a:prstGeom>
          <a:noFill/>
          <a:ln/>
        </p:spPr>
        <p:txBody>
          <a:bodyPr wrap="none" lIns="0" tIns="0" rIns="0" bIns="0" rtlCol="0" anchor="t"/>
          <a:lstStyle/>
          <a:p>
            <a:pPr marL="0" indent="0" algn="l">
              <a:lnSpc>
                <a:spcPts val="2700"/>
              </a:lnSpc>
              <a:buNone/>
            </a:pPr>
            <a:r>
              <a:rPr lang="en-US" sz="2150" b="1" dirty="0">
                <a:solidFill>
                  <a:srgbClr val="D7D4CC"/>
                </a:solidFill>
                <a:latin typeface="Comfortaa Bold" pitchFamily="34" charset="0"/>
                <a:ea typeface="Comfortaa Bold" pitchFamily="34" charset="-122"/>
                <a:cs typeface="Comfortaa Bold" pitchFamily="34" charset="-120"/>
              </a:rPr>
              <a:t>केस सेन्सिटिभिटी</a:t>
            </a:r>
            <a:endParaRPr lang="en-US" sz="2150" dirty="0"/>
          </a:p>
        </p:txBody>
      </p:sp>
      <p:sp>
        <p:nvSpPr>
          <p:cNvPr id="16" name="Text 11"/>
          <p:cNvSpPr/>
          <p:nvPr/>
        </p:nvSpPr>
        <p:spPr>
          <a:xfrm>
            <a:off x="7562017" y="5721668"/>
            <a:ext cx="4950500" cy="395049"/>
          </a:xfrm>
          <a:prstGeom prst="rect">
            <a:avLst/>
          </a:prstGeom>
          <a:noFill/>
          <a:ln/>
        </p:spPr>
        <p:txBody>
          <a:bodyPr wrap="non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PHP 8.0 देखि सबै कन्स्ट्यान्ट case-sensitive हुन्छन्</a:t>
            </a:r>
            <a:endParaRPr lang="en-US" sz="1900" dirty="0"/>
          </a:p>
        </p:txBody>
      </p:sp>
      <p:sp>
        <p:nvSpPr>
          <p:cNvPr id="17" name="Text 12"/>
          <p:cNvSpPr/>
          <p:nvPr/>
        </p:nvSpPr>
        <p:spPr>
          <a:xfrm>
            <a:off x="864037" y="6641187"/>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कन्स्ट्यान्ट एउटा पहिचानकर्ता (identifier) हो जसले एउटा सरल मान (string, integer, boolean आदि) प्रतिनिधित्व गर्छ र स्क्रिप्टको कार्यान्वयन अवधिभर त्यो मान परिवर्तन गर्न सकिँदैन। यसले प्रोग्राममा स्थिर मानहरू राख्न मद्दत गर्दछ।</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64037" y="789146"/>
            <a:ext cx="6331387" cy="685800"/>
          </a:xfrm>
          <a:prstGeom prst="rect">
            <a:avLst/>
          </a:prstGeom>
          <a:noFill/>
          <a:ln/>
        </p:spPr>
        <p:txBody>
          <a:bodyPr wrap="none" lIns="0" tIns="0" rIns="0" bIns="0" rtlCol="0" anchor="t"/>
          <a:lstStyle/>
          <a:p>
            <a:pPr marL="0" indent="0" algn="l">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कन्स्ट्यान्ट घोषणा गर्ने तरिकाहरू</a:t>
            </a:r>
            <a:endParaRPr lang="en-US" sz="4300" dirty="0"/>
          </a:p>
        </p:txBody>
      </p:sp>
      <p:sp>
        <p:nvSpPr>
          <p:cNvPr id="3" name="Text 1"/>
          <p:cNvSpPr/>
          <p:nvPr/>
        </p:nvSpPr>
        <p:spPr>
          <a:xfrm>
            <a:off x="864037" y="2092047"/>
            <a:ext cx="2743200" cy="342900"/>
          </a:xfrm>
          <a:prstGeom prst="rect">
            <a:avLst/>
          </a:prstGeom>
          <a:noFill/>
          <a:ln/>
        </p:spPr>
        <p:txBody>
          <a:bodyPr wrap="none" lIns="0" tIns="0" rIns="0" bIns="0" rtlCol="0" anchor="t"/>
          <a:lstStyle/>
          <a:p>
            <a:pPr marL="0" indent="0" algn="l">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define() प्रयोग गरेर</a:t>
            </a:r>
            <a:endParaRPr lang="en-US" sz="2150" dirty="0"/>
          </a:p>
        </p:txBody>
      </p:sp>
      <p:sp>
        <p:nvSpPr>
          <p:cNvPr id="4" name="Text 2"/>
          <p:cNvSpPr/>
          <p:nvPr/>
        </p:nvSpPr>
        <p:spPr>
          <a:xfrm>
            <a:off x="864037" y="2681764"/>
            <a:ext cx="6150054" cy="790099"/>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define() फंक्शन प्रयोग गरेर रन-टाइममा कन्स्ट्यान्ट घोषणा गर्न सकिन्छ।</a:t>
            </a:r>
            <a:endParaRPr lang="en-US" sz="1900" dirty="0"/>
          </a:p>
        </p:txBody>
      </p:sp>
      <p:sp>
        <p:nvSpPr>
          <p:cNvPr id="5" name="Shape 3"/>
          <p:cNvSpPr/>
          <p:nvPr/>
        </p:nvSpPr>
        <p:spPr>
          <a:xfrm>
            <a:off x="864037" y="3749516"/>
            <a:ext cx="6150054" cy="2345531"/>
          </a:xfrm>
          <a:prstGeom prst="roundRect">
            <a:avLst>
              <a:gd name="adj" fmla="val 15789"/>
            </a:avLst>
          </a:prstGeom>
          <a:solidFill>
            <a:srgbClr val="4D4000"/>
          </a:solidFill>
          <a:ln/>
        </p:spPr>
      </p:sp>
      <p:sp>
        <p:nvSpPr>
          <p:cNvPr id="6" name="Shape 4"/>
          <p:cNvSpPr/>
          <p:nvPr/>
        </p:nvSpPr>
        <p:spPr>
          <a:xfrm>
            <a:off x="851773" y="3749516"/>
            <a:ext cx="6174581" cy="2345531"/>
          </a:xfrm>
          <a:prstGeom prst="roundRect">
            <a:avLst>
              <a:gd name="adj" fmla="val 1579"/>
            </a:avLst>
          </a:prstGeom>
          <a:solidFill>
            <a:srgbClr val="4D4000"/>
          </a:solidFill>
          <a:ln/>
        </p:spPr>
      </p:sp>
      <p:sp>
        <p:nvSpPr>
          <p:cNvPr id="7" name="Text 5"/>
          <p:cNvSpPr/>
          <p:nvPr/>
        </p:nvSpPr>
        <p:spPr>
          <a:xfrm>
            <a:off x="1098590" y="3934658"/>
            <a:ext cx="5680948" cy="1975247"/>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highlight>
                  <a:srgbClr val="4D4000"/>
                </a:highlight>
                <a:latin typeface="Consolas Medium" pitchFamily="34" charset="0"/>
                <a:ea typeface="Consolas Medium" pitchFamily="34" charset="-122"/>
                <a:cs typeface="Consolas Medium" pitchFamily="34" charset="-120"/>
              </a:rPr>
              <a:t>&lt;?php</a:t>
            </a:r>
            <a:endParaRPr lang="en-US" sz="1900" dirty="0"/>
          </a:p>
          <a:p>
            <a:pPr marL="0" indent="0" algn="l">
              <a:lnSpc>
                <a:spcPts val="3100"/>
              </a:lnSpc>
              <a:buNone/>
            </a:pPr>
            <a:r>
              <a:rPr lang="en-US" sz="1900" dirty="0">
                <a:solidFill>
                  <a:srgbClr val="D7D4CC"/>
                </a:solidFill>
                <a:highlight>
                  <a:srgbClr val="4D4000"/>
                </a:highlight>
                <a:latin typeface="Consolas Medium" pitchFamily="34" charset="0"/>
                <a:ea typeface="Consolas Medium" pitchFamily="34" charset="-122"/>
                <a:cs typeface="Consolas Medium" pitchFamily="34" charset="-120"/>
              </a:rPr>
              <a:t>define('SITE_NAME', 'मेरो वेबसाइट');</a:t>
            </a:r>
            <a:endParaRPr lang="en-US" sz="1900" dirty="0"/>
          </a:p>
          <a:p>
            <a:pPr marL="0" indent="0" algn="l">
              <a:lnSpc>
                <a:spcPts val="3100"/>
              </a:lnSpc>
              <a:buNone/>
            </a:pPr>
            <a:r>
              <a:rPr lang="en-US" sz="1900" dirty="0">
                <a:solidFill>
                  <a:srgbClr val="D7D4CC"/>
                </a:solidFill>
                <a:highlight>
                  <a:srgbClr val="4D4000"/>
                </a:highlight>
                <a:latin typeface="Consolas Medium" pitchFamily="34" charset="0"/>
                <a:ea typeface="Consolas Medium" pitchFamily="34" charset="-122"/>
                <a:cs typeface="Consolas Medium" pitchFamily="34" charset="-120"/>
              </a:rPr>
              <a:t>echo SITE_NAME; // आउटपुट: मेरो वेबसाइट</a:t>
            </a:r>
            <a:endParaRPr lang="en-US" sz="1900" dirty="0"/>
          </a:p>
          <a:p>
            <a:pPr marL="0" indent="0" algn="l">
              <a:lnSpc>
                <a:spcPts val="3100"/>
              </a:lnSpc>
              <a:buNone/>
            </a:pPr>
            <a:r>
              <a:rPr lang="en-US" sz="1900" dirty="0">
                <a:solidFill>
                  <a:srgbClr val="D7D4CC"/>
                </a:solidFill>
                <a:highlight>
                  <a:srgbClr val="4D4000"/>
                </a:highlight>
                <a:latin typeface="Consolas Medium" pitchFamily="34" charset="0"/>
                <a:ea typeface="Consolas Medium" pitchFamily="34" charset="-122"/>
                <a:cs typeface="Consolas Medium" pitchFamily="34" charset="-120"/>
              </a:rPr>
              <a:t>?&gt;</a:t>
            </a:r>
            <a:endParaRPr lang="en-US" sz="1900" dirty="0"/>
          </a:p>
          <a:p>
            <a:pPr marL="0" indent="0" algn="l">
              <a:lnSpc>
                <a:spcPts val="3100"/>
              </a:lnSpc>
              <a:buNone/>
            </a:pPr>
            <a:r>
              <a:rPr lang="en-US" sz="1900" dirty="0">
                <a:solidFill>
                  <a:srgbClr val="D7D4CC"/>
                </a:solidFill>
                <a:highlight>
                  <a:srgbClr val="4D4000"/>
                </a:highlight>
                <a:latin typeface="Consolas Medium" pitchFamily="34" charset="0"/>
                <a:ea typeface="Consolas Medium" pitchFamily="34" charset="-122"/>
                <a:cs typeface="Consolas Medium" pitchFamily="34" charset="-120"/>
              </a:rPr>
              <a:t>    </a:t>
            </a:r>
            <a:endParaRPr lang="en-US" sz="1900" dirty="0"/>
          </a:p>
        </p:txBody>
      </p:sp>
      <p:sp>
        <p:nvSpPr>
          <p:cNvPr id="8" name="Text 6"/>
          <p:cNvSpPr/>
          <p:nvPr/>
        </p:nvSpPr>
        <p:spPr>
          <a:xfrm>
            <a:off x="7623929" y="2092047"/>
            <a:ext cx="2743200" cy="342900"/>
          </a:xfrm>
          <a:prstGeom prst="rect">
            <a:avLst/>
          </a:prstGeom>
          <a:noFill/>
          <a:ln/>
        </p:spPr>
        <p:txBody>
          <a:bodyPr wrap="none" lIns="0" tIns="0" rIns="0" bIns="0" rtlCol="0" anchor="t"/>
          <a:lstStyle/>
          <a:p>
            <a:pPr marL="0" indent="0" algn="l">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const प्रयोग गरेर</a:t>
            </a:r>
            <a:endParaRPr lang="en-US" sz="2150" dirty="0"/>
          </a:p>
        </p:txBody>
      </p:sp>
      <p:sp>
        <p:nvSpPr>
          <p:cNvPr id="9" name="Text 7"/>
          <p:cNvSpPr/>
          <p:nvPr/>
        </p:nvSpPr>
        <p:spPr>
          <a:xfrm>
            <a:off x="7623929" y="2681764"/>
            <a:ext cx="6150054" cy="790099"/>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const कीवर्ड प्रयोग गरेर कम्पाइल-टाइममा कन्स्ट्यान्ट घोषणा गर्न सकिन्छ।</a:t>
            </a:r>
            <a:endParaRPr lang="en-US" sz="1900" dirty="0"/>
          </a:p>
        </p:txBody>
      </p:sp>
      <p:sp>
        <p:nvSpPr>
          <p:cNvPr id="10" name="Shape 8"/>
          <p:cNvSpPr/>
          <p:nvPr/>
        </p:nvSpPr>
        <p:spPr>
          <a:xfrm>
            <a:off x="7623929" y="3749516"/>
            <a:ext cx="6150054" cy="2345531"/>
          </a:xfrm>
          <a:prstGeom prst="roundRect">
            <a:avLst>
              <a:gd name="adj" fmla="val 15789"/>
            </a:avLst>
          </a:prstGeom>
          <a:solidFill>
            <a:srgbClr val="4D4000"/>
          </a:solidFill>
          <a:ln/>
        </p:spPr>
      </p:sp>
      <p:sp>
        <p:nvSpPr>
          <p:cNvPr id="11" name="Shape 9"/>
          <p:cNvSpPr/>
          <p:nvPr/>
        </p:nvSpPr>
        <p:spPr>
          <a:xfrm>
            <a:off x="7611666" y="3749516"/>
            <a:ext cx="6174581" cy="2345531"/>
          </a:xfrm>
          <a:prstGeom prst="roundRect">
            <a:avLst>
              <a:gd name="adj" fmla="val 1579"/>
            </a:avLst>
          </a:prstGeom>
          <a:solidFill>
            <a:srgbClr val="4D4000"/>
          </a:solidFill>
          <a:ln/>
        </p:spPr>
      </p:sp>
      <p:sp>
        <p:nvSpPr>
          <p:cNvPr id="12" name="Text 10"/>
          <p:cNvSpPr/>
          <p:nvPr/>
        </p:nvSpPr>
        <p:spPr>
          <a:xfrm>
            <a:off x="7858482" y="3934658"/>
            <a:ext cx="5680948" cy="1975247"/>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highlight>
                  <a:srgbClr val="4D4000"/>
                </a:highlight>
                <a:latin typeface="Consolas Medium" pitchFamily="34" charset="0"/>
                <a:ea typeface="Consolas Medium" pitchFamily="34" charset="-122"/>
                <a:cs typeface="Consolas Medium" pitchFamily="34" charset="-120"/>
              </a:rPr>
              <a:t>&lt;?php</a:t>
            </a:r>
            <a:endParaRPr lang="en-US" sz="1900" dirty="0"/>
          </a:p>
          <a:p>
            <a:pPr marL="0" indent="0" algn="l">
              <a:lnSpc>
                <a:spcPts val="3100"/>
              </a:lnSpc>
              <a:buNone/>
            </a:pPr>
            <a:r>
              <a:rPr lang="en-US" sz="1900" dirty="0">
                <a:solidFill>
                  <a:srgbClr val="D7D4CC"/>
                </a:solidFill>
                <a:highlight>
                  <a:srgbClr val="4D4000"/>
                </a:highlight>
                <a:latin typeface="Consolas Medium" pitchFamily="34" charset="0"/>
                <a:ea typeface="Consolas Medium" pitchFamily="34" charset="-122"/>
                <a:cs typeface="Consolas Medium" pitchFamily="34" charset="-120"/>
              </a:rPr>
              <a:t>const PI = 3.14159;</a:t>
            </a:r>
            <a:endParaRPr lang="en-US" sz="1900" dirty="0"/>
          </a:p>
          <a:p>
            <a:pPr marL="0" indent="0" algn="l">
              <a:lnSpc>
                <a:spcPts val="3100"/>
              </a:lnSpc>
              <a:buNone/>
            </a:pPr>
            <a:r>
              <a:rPr lang="en-US" sz="1900" dirty="0">
                <a:solidFill>
                  <a:srgbClr val="D7D4CC"/>
                </a:solidFill>
                <a:highlight>
                  <a:srgbClr val="4D4000"/>
                </a:highlight>
                <a:latin typeface="Consolas Medium" pitchFamily="34" charset="0"/>
                <a:ea typeface="Consolas Medium" pitchFamily="34" charset="-122"/>
                <a:cs typeface="Consolas Medium" pitchFamily="34" charset="-120"/>
              </a:rPr>
              <a:t>echo PI; // आउटपुट: 3.14159</a:t>
            </a:r>
            <a:endParaRPr lang="en-US" sz="1900" dirty="0"/>
          </a:p>
          <a:p>
            <a:pPr marL="0" indent="0" algn="l">
              <a:lnSpc>
                <a:spcPts val="3100"/>
              </a:lnSpc>
              <a:buNone/>
            </a:pPr>
            <a:r>
              <a:rPr lang="en-US" sz="1900" dirty="0">
                <a:solidFill>
                  <a:srgbClr val="D7D4CC"/>
                </a:solidFill>
                <a:highlight>
                  <a:srgbClr val="4D4000"/>
                </a:highlight>
                <a:latin typeface="Consolas Medium" pitchFamily="34" charset="0"/>
                <a:ea typeface="Consolas Medium" pitchFamily="34" charset="-122"/>
                <a:cs typeface="Consolas Medium" pitchFamily="34" charset="-120"/>
              </a:rPr>
              <a:t>?&gt;</a:t>
            </a:r>
            <a:endParaRPr lang="en-US" sz="1900" dirty="0"/>
          </a:p>
          <a:p>
            <a:pPr marL="0" indent="0" algn="l">
              <a:lnSpc>
                <a:spcPts val="3100"/>
              </a:lnSpc>
              <a:buNone/>
            </a:pPr>
            <a:r>
              <a:rPr lang="en-US" sz="1900" dirty="0">
                <a:solidFill>
                  <a:srgbClr val="D7D4CC"/>
                </a:solidFill>
                <a:highlight>
                  <a:srgbClr val="4D4000"/>
                </a:highlight>
                <a:latin typeface="Consolas Medium" pitchFamily="34" charset="0"/>
                <a:ea typeface="Consolas Medium" pitchFamily="34" charset="-122"/>
                <a:cs typeface="Consolas Medium" pitchFamily="34" charset="-120"/>
              </a:rPr>
              <a:t>    </a:t>
            </a:r>
            <a:endParaRPr lang="en-US" sz="1900" dirty="0"/>
          </a:p>
        </p:txBody>
      </p:sp>
      <p:sp>
        <p:nvSpPr>
          <p:cNvPr id="13" name="Text 11"/>
          <p:cNvSpPr/>
          <p:nvPr/>
        </p:nvSpPr>
        <p:spPr>
          <a:xfrm>
            <a:off x="864037" y="6650355"/>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const र define() बीचको मुख्य भिन्नता यो हो कि const कम्पाइल-टाइममा घोषणा हुन्छ, जबकि define() रन-टाइममा। यसको मतलब const क्लास, इन्टरफेस वा नेमस्पेसको भित्र प्रयोग गर्न सकिन्छ, तर कण्डिशनल स्टेटमेन्टमा प्रयोग गर्न सकिँदैन।</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5576" y="626864"/>
            <a:ext cx="5113853" cy="631388"/>
          </a:xfrm>
          <a:prstGeom prst="rect">
            <a:avLst/>
          </a:prstGeom>
          <a:noFill/>
          <a:ln/>
        </p:spPr>
        <p:txBody>
          <a:bodyPr wrap="none" lIns="0" tIns="0" rIns="0" bIns="0" rtlCol="0" anchor="t"/>
          <a:lstStyle/>
          <a:p>
            <a:pPr marL="0" indent="0" algn="l">
              <a:lnSpc>
                <a:spcPts val="4950"/>
              </a:lnSpc>
              <a:buNone/>
            </a:pPr>
            <a:r>
              <a:rPr lang="en-US" sz="3950" b="1" dirty="0">
                <a:solidFill>
                  <a:srgbClr val="FFE14D"/>
                </a:solidFill>
                <a:latin typeface="Comfortaa Bold" pitchFamily="34" charset="0"/>
                <a:ea typeface="Comfortaa Bold" pitchFamily="34" charset="-122"/>
                <a:cs typeface="Comfortaa Bold" pitchFamily="34" charset="-120"/>
              </a:rPr>
              <a:t>PHP मा प्रोग्रामिङको महत्त्व</a:t>
            </a:r>
            <a:endParaRPr lang="en-US" sz="3950" dirty="0"/>
          </a:p>
        </p:txBody>
      </p:sp>
      <p:pic>
        <p:nvPicPr>
          <p:cNvPr id="3" name="Image 0" descr="preencoded.png"/>
          <p:cNvPicPr>
            <a:picLocks noChangeAspect="1"/>
          </p:cNvPicPr>
          <p:nvPr/>
        </p:nvPicPr>
        <p:blipFill>
          <a:blip r:embed="rId3"/>
          <a:stretch>
            <a:fillRect/>
          </a:stretch>
        </p:blipFill>
        <p:spPr>
          <a:xfrm>
            <a:off x="2979539" y="1712833"/>
            <a:ext cx="2151459" cy="1270159"/>
          </a:xfrm>
          <a:prstGeom prst="rect">
            <a:avLst/>
          </a:prstGeom>
        </p:spPr>
      </p:pic>
      <p:pic>
        <p:nvPicPr>
          <p:cNvPr id="4" name="Image 1" descr="preencoded.png"/>
          <p:cNvPicPr>
            <a:picLocks noChangeAspect="1"/>
          </p:cNvPicPr>
          <p:nvPr/>
        </p:nvPicPr>
        <p:blipFill>
          <a:blip r:embed="rId4"/>
          <a:stretch>
            <a:fillRect/>
          </a:stretch>
        </p:blipFill>
        <p:spPr>
          <a:xfrm>
            <a:off x="3895368" y="2304574"/>
            <a:ext cx="319564" cy="399574"/>
          </a:xfrm>
          <a:prstGeom prst="rect">
            <a:avLst/>
          </a:prstGeom>
        </p:spPr>
      </p:pic>
      <p:sp>
        <p:nvSpPr>
          <p:cNvPr id="5" name="Text 1"/>
          <p:cNvSpPr/>
          <p:nvPr/>
        </p:nvSpPr>
        <p:spPr>
          <a:xfrm>
            <a:off x="5358289" y="1940123"/>
            <a:ext cx="2525673" cy="315635"/>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वेब एप्लिकेशन विकास</a:t>
            </a:r>
            <a:endParaRPr lang="en-US" sz="1950" dirty="0"/>
          </a:p>
        </p:txBody>
      </p:sp>
      <p:sp>
        <p:nvSpPr>
          <p:cNvPr id="6" name="Text 2"/>
          <p:cNvSpPr/>
          <p:nvPr/>
        </p:nvSpPr>
        <p:spPr>
          <a:xfrm>
            <a:off x="5358289" y="2392085"/>
            <a:ext cx="2631162" cy="363617"/>
          </a:xfrm>
          <a:prstGeom prst="rect">
            <a:avLst/>
          </a:prstGeom>
          <a:noFill/>
          <a:ln/>
        </p:spPr>
        <p:txBody>
          <a:bodyPr wrap="non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जटिल वेब एप्लिकेशनहरू निर्माण</a:t>
            </a:r>
            <a:endParaRPr lang="en-US" sz="1750" dirty="0"/>
          </a:p>
        </p:txBody>
      </p:sp>
      <p:sp>
        <p:nvSpPr>
          <p:cNvPr id="7" name="Shape 3"/>
          <p:cNvSpPr/>
          <p:nvPr/>
        </p:nvSpPr>
        <p:spPr>
          <a:xfrm>
            <a:off x="5187791" y="2996089"/>
            <a:ext cx="8590240" cy="15240"/>
          </a:xfrm>
          <a:prstGeom prst="roundRect">
            <a:avLst>
              <a:gd name="adj" fmla="val 2237340"/>
            </a:avLst>
          </a:prstGeom>
          <a:solidFill>
            <a:srgbClr val="5F5F63"/>
          </a:solidFill>
          <a:ln/>
        </p:spPr>
      </p:sp>
      <p:pic>
        <p:nvPicPr>
          <p:cNvPr id="8" name="Image 2" descr="preencoded.png"/>
          <p:cNvPicPr>
            <a:picLocks noChangeAspect="1"/>
          </p:cNvPicPr>
          <p:nvPr/>
        </p:nvPicPr>
        <p:blipFill>
          <a:blip r:embed="rId5"/>
          <a:stretch>
            <a:fillRect/>
          </a:stretch>
        </p:blipFill>
        <p:spPr>
          <a:xfrm>
            <a:off x="1903809" y="3039785"/>
            <a:ext cx="4302919" cy="1270159"/>
          </a:xfrm>
          <a:prstGeom prst="rect">
            <a:avLst/>
          </a:prstGeom>
        </p:spPr>
      </p:pic>
      <p:pic>
        <p:nvPicPr>
          <p:cNvPr id="9" name="Image 3" descr="preencoded.png"/>
          <p:cNvPicPr>
            <a:picLocks noChangeAspect="1"/>
          </p:cNvPicPr>
          <p:nvPr/>
        </p:nvPicPr>
        <p:blipFill>
          <a:blip r:embed="rId6"/>
          <a:stretch>
            <a:fillRect/>
          </a:stretch>
        </p:blipFill>
        <p:spPr>
          <a:xfrm>
            <a:off x="3895487" y="3475077"/>
            <a:ext cx="319564" cy="399574"/>
          </a:xfrm>
          <a:prstGeom prst="rect">
            <a:avLst/>
          </a:prstGeom>
        </p:spPr>
      </p:pic>
      <p:sp>
        <p:nvSpPr>
          <p:cNvPr id="10" name="Text 4"/>
          <p:cNvSpPr/>
          <p:nvPr/>
        </p:nvSpPr>
        <p:spPr>
          <a:xfrm>
            <a:off x="6434018" y="3267075"/>
            <a:ext cx="2119789" cy="315635"/>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डाटाबेस इन्टिग्रेशन</a:t>
            </a:r>
            <a:endParaRPr lang="en-US" sz="1950" dirty="0"/>
          </a:p>
        </p:txBody>
      </p:sp>
      <p:sp>
        <p:nvSpPr>
          <p:cNvPr id="11" name="Text 5"/>
          <p:cNvSpPr/>
          <p:nvPr/>
        </p:nvSpPr>
        <p:spPr>
          <a:xfrm>
            <a:off x="6434018" y="3719036"/>
            <a:ext cx="2119789" cy="363617"/>
          </a:xfrm>
          <a:prstGeom prst="rect">
            <a:avLst/>
          </a:prstGeom>
          <a:noFill/>
          <a:ln/>
        </p:spPr>
        <p:txBody>
          <a:bodyPr wrap="non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डाटा व्यवस्थापन र प्रशोधन</a:t>
            </a:r>
            <a:endParaRPr lang="en-US" sz="1750" dirty="0"/>
          </a:p>
        </p:txBody>
      </p:sp>
      <p:sp>
        <p:nvSpPr>
          <p:cNvPr id="12" name="Shape 6"/>
          <p:cNvSpPr/>
          <p:nvPr/>
        </p:nvSpPr>
        <p:spPr>
          <a:xfrm>
            <a:off x="6263521" y="4323040"/>
            <a:ext cx="7514511" cy="15240"/>
          </a:xfrm>
          <a:prstGeom prst="roundRect">
            <a:avLst>
              <a:gd name="adj" fmla="val 2237340"/>
            </a:avLst>
          </a:prstGeom>
          <a:solidFill>
            <a:srgbClr val="5F5F63"/>
          </a:solidFill>
          <a:ln/>
        </p:spPr>
      </p:sp>
      <p:pic>
        <p:nvPicPr>
          <p:cNvPr id="13" name="Image 4" descr="preencoded.png"/>
          <p:cNvPicPr>
            <a:picLocks noChangeAspect="1"/>
          </p:cNvPicPr>
          <p:nvPr/>
        </p:nvPicPr>
        <p:blipFill>
          <a:blip r:embed="rId7"/>
          <a:stretch>
            <a:fillRect/>
          </a:stretch>
        </p:blipFill>
        <p:spPr>
          <a:xfrm>
            <a:off x="828080" y="4366736"/>
            <a:ext cx="6454378" cy="1270159"/>
          </a:xfrm>
          <a:prstGeom prst="rect">
            <a:avLst/>
          </a:prstGeom>
        </p:spPr>
      </p:pic>
      <p:pic>
        <p:nvPicPr>
          <p:cNvPr id="14" name="Image 5" descr="preencoded.png"/>
          <p:cNvPicPr>
            <a:picLocks noChangeAspect="1"/>
          </p:cNvPicPr>
          <p:nvPr/>
        </p:nvPicPr>
        <p:blipFill>
          <a:blip r:embed="rId8"/>
          <a:stretch>
            <a:fillRect/>
          </a:stretch>
        </p:blipFill>
        <p:spPr>
          <a:xfrm>
            <a:off x="3895368" y="4802029"/>
            <a:ext cx="319564" cy="399574"/>
          </a:xfrm>
          <a:prstGeom prst="rect">
            <a:avLst/>
          </a:prstGeom>
        </p:spPr>
      </p:pic>
      <p:sp>
        <p:nvSpPr>
          <p:cNvPr id="15" name="Text 7"/>
          <p:cNvSpPr/>
          <p:nvPr/>
        </p:nvSpPr>
        <p:spPr>
          <a:xfrm>
            <a:off x="7509748" y="4594027"/>
            <a:ext cx="2130862" cy="315635"/>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सर्भर-साइड प्रोसेसिङ</a:t>
            </a:r>
            <a:endParaRPr lang="en-US" sz="1950" dirty="0"/>
          </a:p>
        </p:txBody>
      </p:sp>
      <p:sp>
        <p:nvSpPr>
          <p:cNvPr id="16" name="Text 8"/>
          <p:cNvSpPr/>
          <p:nvPr/>
        </p:nvSpPr>
        <p:spPr>
          <a:xfrm>
            <a:off x="7509748" y="5045988"/>
            <a:ext cx="2130862" cy="363617"/>
          </a:xfrm>
          <a:prstGeom prst="rect">
            <a:avLst/>
          </a:prstGeom>
          <a:noFill/>
          <a:ln/>
        </p:spPr>
        <p:txBody>
          <a:bodyPr wrap="non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गतिशील वेब अनुभव प्रदान</a:t>
            </a:r>
            <a:endParaRPr lang="en-US" sz="1750" dirty="0"/>
          </a:p>
        </p:txBody>
      </p:sp>
      <p:sp>
        <p:nvSpPr>
          <p:cNvPr id="17" name="Text 9"/>
          <p:cNvSpPr/>
          <p:nvPr/>
        </p:nvSpPr>
        <p:spPr>
          <a:xfrm>
            <a:off x="795576" y="5892522"/>
            <a:ext cx="13039249" cy="727234"/>
          </a:xfrm>
          <a:prstGeom prst="rect">
            <a:avLst/>
          </a:prstGeom>
          <a:noFill/>
          <a:ln/>
        </p:spPr>
        <p:txBody>
          <a:bodyPr wrap="squar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PHP वेब विकासको क्षेत्रमा एक अत्यन्त लोकप्रिय भाषा हो। यसको सरल सिन्ट्याक्स, शक्तिशाली विशेषताहरू र व्यापक समुदाय समर्थनले गर्दा यो नयाँ र अनुभवी प्रोग्रामरहरू दुवैका लागि उपयुक्त छ। वर्डप्रेस, फेसबुक, विकिपिडिया जस्ता ठूला वेबसाइटहरू PHP मा निर्मित छन्।</a:t>
            </a:r>
            <a:endParaRPr lang="en-US" sz="1750" dirty="0"/>
          </a:p>
        </p:txBody>
      </p:sp>
      <p:sp>
        <p:nvSpPr>
          <p:cNvPr id="18" name="Text 10"/>
          <p:cNvSpPr/>
          <p:nvPr/>
        </p:nvSpPr>
        <p:spPr>
          <a:xfrm>
            <a:off x="795576" y="6875383"/>
            <a:ext cx="13039249" cy="727234"/>
          </a:xfrm>
          <a:prstGeom prst="rect">
            <a:avLst/>
          </a:prstGeom>
          <a:noFill/>
          <a:ln/>
        </p:spPr>
        <p:txBody>
          <a:bodyPr wrap="squar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PHP सिक्नु वेब विकासको क्षेत्रमा क्यारियर बनाउन चाहने व्यक्तिहरूका लागि एक महत्त्वपूर्ण कदम हो। यसले रोजगारीका अवसरहरू बढाउनुका साथै स्वतन्त्र रूपमा काम गर्ने क्षमता पनि प्रदान गर्दछ।</a:t>
            </a:r>
            <a:endParaRPr lang="en-US" sz="175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TotalTime>
  <Words>696</Words>
  <Application>Microsoft Office PowerPoint</Application>
  <PresentationFormat>Custom</PresentationFormat>
  <Paragraphs>81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Century Gothic</vt:lpstr>
      <vt:lpstr>Arial</vt:lpstr>
      <vt:lpstr>Raleway Bold</vt:lpstr>
      <vt:lpstr>Calibri</vt:lpstr>
      <vt:lpstr>Comfortaa Bold</vt:lpstr>
      <vt:lpstr>Consolas Medium</vt:lpstr>
      <vt:lpstr>Raleway Medium</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DELL</cp:lastModifiedBy>
  <cp:revision>3</cp:revision>
  <dcterms:created xsi:type="dcterms:W3CDTF">2025-04-16T02:03:23Z</dcterms:created>
  <dcterms:modified xsi:type="dcterms:W3CDTF">2026-03-11T02:02:23Z</dcterms:modified>
</cp:coreProperties>
</file>